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95" r:id="rId4"/>
  </p:sldMasterIdLst>
  <p:notesMasterIdLst>
    <p:notesMasterId r:id="rId28"/>
  </p:notesMasterIdLst>
  <p:handoutMasterIdLst>
    <p:handoutMasterId r:id="rId29"/>
  </p:handoutMasterIdLst>
  <p:sldIdLst>
    <p:sldId id="1534" r:id="rId5"/>
    <p:sldId id="1570" r:id="rId6"/>
    <p:sldId id="1571" r:id="rId7"/>
    <p:sldId id="1572" r:id="rId8"/>
    <p:sldId id="1574" r:id="rId9"/>
    <p:sldId id="1575" r:id="rId10"/>
    <p:sldId id="1576" r:id="rId11"/>
    <p:sldId id="1577" r:id="rId12"/>
    <p:sldId id="1578" r:id="rId13"/>
    <p:sldId id="1585" r:id="rId14"/>
    <p:sldId id="1580" r:id="rId15"/>
    <p:sldId id="1586" r:id="rId16"/>
    <p:sldId id="1587" r:id="rId17"/>
    <p:sldId id="1581" r:id="rId18"/>
    <p:sldId id="1588" r:id="rId19"/>
    <p:sldId id="1589" r:id="rId20"/>
    <p:sldId id="1590" r:id="rId21"/>
    <p:sldId id="1591" r:id="rId22"/>
    <p:sldId id="1584" r:id="rId23"/>
    <p:sldId id="1594" r:id="rId24"/>
    <p:sldId id="1556" r:id="rId25"/>
    <p:sldId id="1592" r:id="rId26"/>
    <p:sldId id="1593" r:id="rId27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17" userDrawn="1">
          <p15:clr>
            <a:srgbClr val="A4A3A4"/>
          </p15:clr>
        </p15:guide>
        <p15:guide id="2" orient="horz" pos="220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900"/>
    <a:srgbClr val="00BCF2"/>
    <a:srgbClr val="0078D7"/>
    <a:srgbClr val="353535"/>
    <a:srgbClr val="525252"/>
    <a:srgbClr val="B4009E"/>
    <a:srgbClr val="000000"/>
    <a:srgbClr val="B4A0FF"/>
    <a:srgbClr val="00B294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0870" autoAdjust="0"/>
  </p:normalViewPr>
  <p:slideViewPr>
    <p:cSldViewPr snapToGrid="0">
      <p:cViewPr varScale="1">
        <p:scale>
          <a:sx n="56" d="100"/>
          <a:sy n="56" d="100"/>
        </p:scale>
        <p:origin x="1642" y="48"/>
      </p:cViewPr>
      <p:guideLst>
        <p:guide pos="3917"/>
        <p:guide orient="horz" pos="220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10/4/2019 11:04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10/4/2019 11:04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s-es/azure/cognitive-services/luis/luis-concept-intent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cs.microsoft.com/es-es/azure/cognitive-services/luis/luis-concept-entity-types" TargetMode="External"/><Relationship Id="rId4" Type="http://schemas.openxmlformats.org/officeDocument/2006/relationships/hyperlink" Target="https://docs.microsoft.com/es-es/azure/cognitive-services/luis/luis-concept-utterance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qnamaker.ai/" TargetMode="External"/><Relationship Id="rId7" Type="http://schemas.openxmlformats.org/officeDocument/2006/relationships/hyperlink" Target="https://docs.microsoft.com/azure/cognitive-services/project-personality-chat/overview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ocs.microsoft.com/azure/cognitive-services/labs/conversation-learner/overview" TargetMode="External"/><Relationship Id="rId5" Type="http://schemas.openxmlformats.org/officeDocument/2006/relationships/hyperlink" Target="https://docs.microsoft.com/es-es/azure/cognitive-services/speech-service/overview" TargetMode="External"/><Relationship Id="rId4" Type="http://schemas.openxmlformats.org/officeDocument/2006/relationships/hyperlink" Target="https://docs.microsoft.com/es-es/azure/cognitive-services/bing-spell-check/proof-text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s-es/azure/cognitive-services/qnamaker/concepts/data-sources-supported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ocs.microsoft.com/es-es/azure/cognitive-services/qnamaker/how-to/multiturn-conversation" TargetMode="External"/><Relationship Id="rId5" Type="http://schemas.openxmlformats.org/officeDocument/2006/relationships/hyperlink" Target="https://docs.microsoft.com/es-es/azure/cognitive-services/qnamaker/how-to/chit-chat-knowledge-base" TargetMode="External"/><Relationship Id="rId4" Type="http://schemas.openxmlformats.org/officeDocument/2006/relationships/hyperlink" Target="https://docs.microsoft.com/es-es/azure/cognitive-services/qnamaker/how-to/metadata-generateanswer-usage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s-es/azure/bot-service/bot-service-manage-channels?view=azure-bot-service-4.0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6CB6AA9-3CC1-4465-AB79-459A497E7799}" type="datetime8">
              <a:rPr lang="en-US" smtClean="0"/>
              <a:t>10/4/2019 11:04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43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10/4/2019 11:04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64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Una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aplicación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cliente para LUIS es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cualquier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aplicación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conversacional que se comunique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un usuario en lenguaje natural para completar una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tarea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 Entre estas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aplicaciones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cliente se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encuentran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por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ejemplo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aplicaciones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de redes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sociales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bots de chat y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aplicaciones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escritorio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habilitadas para voz.</a:t>
            </a:r>
            <a:endParaRPr lang="en-US" dirty="0" smtClean="0"/>
          </a:p>
          <a:p>
            <a:r>
              <a:rPr lang="en-US" dirty="0" err="1" smtClean="0"/>
              <a:t>Listas</a:t>
            </a:r>
            <a:r>
              <a:rPr lang="en-US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10/4/2019 11:04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119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El modelo de LUIS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comienza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categorías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de intenciones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del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usuario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llamadas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</a:t>
            </a:r>
            <a:r>
              <a:rPr lang="pt-BR" sz="900" b="1" i="0" u="sng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3"/>
              </a:rPr>
              <a:t>intenciones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. Cada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intención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necesita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ejemplos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de </a:t>
            </a:r>
            <a:r>
              <a:rPr lang="pt-BR" sz="900" b="1" i="0" u="sng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4"/>
              </a:rPr>
              <a:t>expresiones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del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usuario. Cada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expresión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puede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ofrecer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una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gran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variedad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datos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que se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deben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extraer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</a:t>
            </a:r>
            <a:r>
              <a:rPr lang="pt-BR" sz="900" b="1" i="0" u="sng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5"/>
              </a:rPr>
              <a:t>entidades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Intents o </a:t>
            </a:r>
            <a:r>
              <a:rPr lang="en-US" dirty="0" err="1" smtClean="0"/>
              <a:t>Intenciones</a:t>
            </a:r>
            <a:endParaRPr lang="en-US" dirty="0" smtClean="0"/>
          </a:p>
          <a:p>
            <a:pPr lvl="1"/>
            <a:r>
              <a:rPr lang="en-US" dirty="0" err="1" smtClean="0"/>
              <a:t>Conjunto</a:t>
            </a:r>
            <a:r>
              <a:rPr lang="en-US" dirty="0" smtClean="0"/>
              <a:t> </a:t>
            </a:r>
            <a:r>
              <a:rPr lang="en-US" dirty="0" err="1" smtClean="0"/>
              <a:t>finito</a:t>
            </a:r>
            <a:r>
              <a:rPr lang="en-US" dirty="0" smtClean="0"/>
              <a:t> de </a:t>
            </a:r>
            <a:r>
              <a:rPr lang="en-US" dirty="0" err="1" smtClean="0"/>
              <a:t>posibles</a:t>
            </a:r>
            <a:r>
              <a:rPr lang="en-US" dirty="0" smtClean="0"/>
              <a:t> </a:t>
            </a:r>
            <a:r>
              <a:rPr lang="en-US" dirty="0" err="1" smtClean="0"/>
              <a:t>intenciones</a:t>
            </a:r>
            <a:r>
              <a:rPr lang="en-US" dirty="0" smtClean="0"/>
              <a:t> de un </a:t>
            </a:r>
            <a:r>
              <a:rPr lang="en-US" dirty="0" err="1" smtClean="0"/>
              <a:t>enunciado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Generalmente</a:t>
            </a:r>
            <a:r>
              <a:rPr lang="en-US" dirty="0" smtClean="0"/>
              <a:t> se </a:t>
            </a:r>
            <a:r>
              <a:rPr lang="en-US" dirty="0" err="1" smtClean="0"/>
              <a:t>correlacionan</a:t>
            </a:r>
            <a:r>
              <a:rPr lang="en-US" dirty="0" smtClean="0"/>
              <a:t> con </a:t>
            </a:r>
            <a:r>
              <a:rPr lang="en-US" dirty="0" err="1" smtClean="0"/>
              <a:t>funcionalidades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aplicación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Ejemplos</a:t>
            </a:r>
            <a:r>
              <a:rPr lang="en-US" dirty="0" smtClean="0"/>
              <a:t>: "</a:t>
            </a:r>
            <a:r>
              <a:rPr lang="en-US" dirty="0" err="1" smtClean="0"/>
              <a:t>quiero</a:t>
            </a:r>
            <a:r>
              <a:rPr lang="en-US" dirty="0" smtClean="0"/>
              <a:t> </a:t>
            </a:r>
            <a:r>
              <a:rPr lang="en-US" dirty="0" err="1" smtClean="0"/>
              <a:t>encendeder</a:t>
            </a:r>
            <a:r>
              <a:rPr lang="en-US" dirty="0" smtClean="0"/>
              <a:t> la </a:t>
            </a:r>
            <a:r>
              <a:rPr lang="en-US" dirty="0" err="1" smtClean="0"/>
              <a:t>luz</a:t>
            </a:r>
            <a:r>
              <a:rPr lang="en-US" dirty="0" smtClean="0"/>
              <a:t>" : "</a:t>
            </a:r>
            <a:r>
              <a:rPr lang="en-US" dirty="0" err="1" smtClean="0"/>
              <a:t>EncenderLuz</a:t>
            </a:r>
            <a:r>
              <a:rPr lang="en-US" dirty="0" smtClean="0"/>
              <a:t>" ; "</a:t>
            </a:r>
            <a:r>
              <a:rPr lang="en-US" dirty="0" err="1" smtClean="0"/>
              <a:t>por</a:t>
            </a:r>
            <a:r>
              <a:rPr lang="en-US" dirty="0" smtClean="0"/>
              <a:t> favor </a:t>
            </a:r>
            <a:r>
              <a:rPr lang="en-US" dirty="0" err="1" smtClean="0"/>
              <a:t>enviarme</a:t>
            </a:r>
            <a:r>
              <a:rPr lang="en-US" dirty="0" smtClean="0"/>
              <a:t> un taxi" : "</a:t>
            </a:r>
            <a:r>
              <a:rPr lang="en-US" dirty="0" err="1" smtClean="0"/>
              <a:t>OrdenarTaxi</a:t>
            </a:r>
            <a:r>
              <a:rPr lang="en-US" dirty="0" smtClean="0"/>
              <a:t>"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Entities o </a:t>
            </a:r>
            <a:r>
              <a:rPr lang="en-US" dirty="0" err="1" smtClean="0"/>
              <a:t>entidades</a:t>
            </a:r>
            <a:endParaRPr lang="en-US" dirty="0" smtClean="0"/>
          </a:p>
          <a:p>
            <a:pPr lvl="1"/>
            <a:r>
              <a:rPr lang="en-US" dirty="0" smtClean="0"/>
              <a:t>Son </a:t>
            </a:r>
            <a:r>
              <a:rPr lang="en-US" dirty="0" err="1" smtClean="0"/>
              <a:t>partes</a:t>
            </a:r>
            <a:r>
              <a:rPr lang="en-US" dirty="0" smtClean="0"/>
              <a:t> de un </a:t>
            </a:r>
            <a:r>
              <a:rPr lang="en-US" dirty="0" err="1" smtClean="0"/>
              <a:t>enunciado</a:t>
            </a:r>
            <a:r>
              <a:rPr lang="en-US" dirty="0" smtClean="0"/>
              <a:t>, </a:t>
            </a:r>
            <a:r>
              <a:rPr lang="en-US" dirty="0" err="1" smtClean="0"/>
              <a:t>generalmente</a:t>
            </a:r>
            <a:r>
              <a:rPr lang="en-US" dirty="0" smtClean="0"/>
              <a:t> </a:t>
            </a:r>
            <a:r>
              <a:rPr lang="en-US" dirty="0" err="1" smtClean="0"/>
              <a:t>adjetivos</a:t>
            </a:r>
            <a:r>
              <a:rPr lang="en-US" dirty="0" smtClean="0"/>
              <a:t> o </a:t>
            </a:r>
            <a:r>
              <a:rPr lang="en-US" dirty="0" err="1" smtClean="0"/>
              <a:t>sustantivos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representan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entidad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Generalmente</a:t>
            </a:r>
            <a:r>
              <a:rPr lang="en-US" dirty="0" smtClean="0"/>
              <a:t> se </a:t>
            </a:r>
            <a:r>
              <a:rPr lang="en-US" dirty="0" err="1" smtClean="0"/>
              <a:t>correlacionan</a:t>
            </a:r>
            <a:r>
              <a:rPr lang="en-US" dirty="0" smtClean="0"/>
              <a:t> con </a:t>
            </a:r>
            <a:r>
              <a:rPr lang="en-US" dirty="0" err="1" smtClean="0"/>
              <a:t>parámetros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funcionalidad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Ejemplos</a:t>
            </a:r>
            <a:r>
              <a:rPr lang="en-US" dirty="0" smtClean="0"/>
              <a:t>: "</a:t>
            </a:r>
            <a:r>
              <a:rPr lang="en-US" dirty="0" err="1" smtClean="0"/>
              <a:t>por</a:t>
            </a:r>
            <a:r>
              <a:rPr lang="en-US" dirty="0" smtClean="0"/>
              <a:t> favor </a:t>
            </a:r>
            <a:r>
              <a:rPr lang="en-US" dirty="0" err="1" smtClean="0"/>
              <a:t>enviarme</a:t>
            </a:r>
            <a:r>
              <a:rPr lang="en-US" dirty="0" smtClean="0"/>
              <a:t> un taxi a </a:t>
            </a:r>
            <a:r>
              <a:rPr lang="en-US" dirty="0" err="1" smtClean="0"/>
              <a:t>Olivos</a:t>
            </a:r>
            <a:r>
              <a:rPr lang="en-US" dirty="0" smtClean="0"/>
              <a:t>" : "</a:t>
            </a:r>
            <a:r>
              <a:rPr lang="en-US" dirty="0" err="1" smtClean="0"/>
              <a:t>Barrio:Olivos</a:t>
            </a:r>
            <a:r>
              <a:rPr lang="en-US" dirty="0" smtClean="0"/>
              <a:t>"</a:t>
            </a:r>
          </a:p>
          <a:p>
            <a:pPr lvl="1"/>
            <a:endParaRPr lang="en-US" dirty="0" smtClean="0"/>
          </a:p>
          <a:p>
            <a:r>
              <a:rPr lang="en-US" dirty="0" err="1" smtClean="0"/>
              <a:t>Listas</a:t>
            </a:r>
            <a:endParaRPr lang="en-US" dirty="0" smtClean="0"/>
          </a:p>
          <a:p>
            <a:pPr lvl="1"/>
            <a:r>
              <a:rPr lang="en-US" dirty="0" err="1" smtClean="0"/>
              <a:t>Listar</a:t>
            </a:r>
            <a:r>
              <a:rPr lang="en-US" dirty="0" smtClean="0"/>
              <a:t> </a:t>
            </a:r>
            <a:r>
              <a:rPr lang="en-US" dirty="0" err="1" smtClean="0"/>
              <a:t>entidades</a:t>
            </a:r>
            <a:r>
              <a:rPr lang="en-US" dirty="0" smtClean="0"/>
              <a:t> o </a:t>
            </a:r>
            <a:r>
              <a:rPr lang="en-US" dirty="0" err="1" smtClean="0"/>
              <a:t>palabras</a:t>
            </a:r>
            <a:r>
              <a:rPr lang="en-US" dirty="0" smtClean="0"/>
              <a:t>. </a:t>
            </a:r>
            <a:r>
              <a:rPr lang="en-US" dirty="0" err="1" smtClean="0"/>
              <a:t>Ejemplo</a:t>
            </a:r>
            <a:r>
              <a:rPr lang="en-US" dirty="0" smtClean="0"/>
              <a:t> con </a:t>
            </a:r>
            <a:r>
              <a:rPr lang="en-US" dirty="0" err="1" smtClean="0"/>
              <a:t>ciudades</a:t>
            </a:r>
            <a:r>
              <a:rPr lang="en-US" dirty="0" smtClean="0"/>
              <a:t>: "Buenos Aires", "Bogotá", "Santiago"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10/4/2019 11:04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83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LUIS, como una API REST, se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puede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usar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cualquier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producto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servicio o marco de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trabajo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que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realice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una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solicitud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HTTP. La lista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siguiente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contiene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los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principales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productos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y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servicios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de Microsoft que se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utilizan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LUIS.</a:t>
            </a:r>
          </a:p>
          <a:p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Otros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servicios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Cognitive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Services que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utilizan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LUIS:</a:t>
            </a:r>
          </a:p>
          <a:p>
            <a:r>
              <a:rPr lang="pt-BR" sz="900" b="0" i="0" u="none" strike="noStrike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3"/>
              </a:rPr>
              <a:t>QnA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3"/>
              </a:rPr>
              <a:t> </a:t>
            </a:r>
            <a:r>
              <a:rPr lang="pt-BR" sz="900" b="0" i="0" u="none" strike="noStrike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3"/>
              </a:rPr>
              <a:t>Maker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permite la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combinación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varios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tipos de texto en una base de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conocimiento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de preguntas y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respuestas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4"/>
              </a:rPr>
              <a:t>Bing Spell </a:t>
            </a:r>
            <a:r>
              <a:rPr lang="pt-BR" sz="900" b="0" i="0" u="none" strike="noStrike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4"/>
              </a:rPr>
              <a:t>Check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4"/>
              </a:rPr>
              <a:t> API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proporciona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corrección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de texto antes de la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predicción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5"/>
              </a:rPr>
              <a:t>Servicio Voz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convierte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solicitudes de lenguaje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hablado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en texto.</a:t>
            </a:r>
          </a:p>
          <a:p>
            <a:r>
              <a:rPr lang="pt-BR" sz="900" b="0" i="0" u="none" strike="noStrike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6"/>
              </a:rPr>
              <a:t>Conversation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6"/>
              </a:rPr>
              <a:t> </a:t>
            </a:r>
            <a:r>
              <a:rPr lang="pt-BR" sz="900" b="0" i="0" u="none" strike="noStrike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6"/>
              </a:rPr>
              <a:t>Learner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le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permite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crear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conversaciones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bot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más rápido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LUIS.</a:t>
            </a:r>
          </a:p>
          <a:p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7"/>
              </a:rPr>
              <a:t>Project </a:t>
            </a:r>
            <a:r>
              <a:rPr lang="pt-BR" sz="900" b="0" i="0" u="none" strike="noStrike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7"/>
              </a:rPr>
              <a:t>Personality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7"/>
              </a:rPr>
              <a:t> Chat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para controlar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conversaciones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de bot.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10/4/2019 11:04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838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10/4/2019 11:04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8119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10/4/2019 11:04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4400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Una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aplicación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cliente para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QnA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Maker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es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cualquier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aplicación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conversacional que se comunique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un usuario en lenguaje natural para responder a una pregunta. Entre estas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aplicaciones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cliente se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encuentran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por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ejemplo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aplicaciones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de redes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sociales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bots de chat y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aplicaciones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escritorio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habilitadas para voz.</a:t>
            </a:r>
          </a:p>
          <a:p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pt-BR" sz="900" b="1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Cuándo</a:t>
            </a:r>
            <a:r>
              <a:rPr lang="pt-BR" sz="900" b="1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usar </a:t>
            </a:r>
            <a:r>
              <a:rPr lang="pt-BR" sz="900" b="1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QnA</a:t>
            </a:r>
            <a:r>
              <a:rPr lang="pt-BR" sz="900" b="1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1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Maker</a:t>
            </a:r>
            <a:endParaRPr lang="pt-BR" sz="900" b="1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pt-BR" sz="900" b="1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Cuando</a:t>
            </a:r>
            <a:r>
              <a:rPr lang="pt-BR" sz="900" b="1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1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tiene</a:t>
            </a:r>
            <a:r>
              <a:rPr lang="pt-BR" sz="900" b="1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información estática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: use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QnA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Maker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cuando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tenga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información estática en la base de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conocimiento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las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respuestas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 Esta base de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conocimiento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está personalizada para sus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necesidades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que ha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creado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documentos como </a:t>
            </a:r>
            <a:r>
              <a:rPr lang="pt-BR" sz="900" b="0" i="0" u="none" strike="noStrike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3"/>
              </a:rPr>
              <a:t>archivos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3"/>
              </a:rPr>
              <a:t> PDF y </a:t>
            </a:r>
            <a:r>
              <a:rPr lang="pt-BR" sz="900" b="0" i="0" u="none" strike="noStrike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3"/>
              </a:rPr>
              <a:t>direcciones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3"/>
              </a:rPr>
              <a:t> URL.</a:t>
            </a:r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pt-BR" sz="900" b="1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Si </a:t>
            </a:r>
            <a:r>
              <a:rPr lang="pt-BR" sz="900" b="1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desea</a:t>
            </a:r>
            <a:r>
              <a:rPr lang="pt-BR" sz="900" b="1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proporcionar la </a:t>
            </a:r>
            <a:r>
              <a:rPr lang="pt-BR" sz="900" b="1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misma</a:t>
            </a:r>
            <a:r>
              <a:rPr lang="pt-BR" sz="900" b="1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1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respuesta</a:t>
            </a:r>
            <a:r>
              <a:rPr lang="pt-BR" sz="900" b="1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a una </a:t>
            </a:r>
            <a:r>
              <a:rPr lang="pt-BR" sz="900" b="1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solicitud</a:t>
            </a:r>
            <a:r>
              <a:rPr lang="pt-BR" sz="900" b="1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una pregunta o un comando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: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cuando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distintos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usuarios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envían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la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misma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pregunta, se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devuelve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la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misma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respuesta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a ambos.</a:t>
            </a:r>
          </a:p>
          <a:p>
            <a:r>
              <a:rPr lang="pt-BR" sz="900" b="1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Si </a:t>
            </a:r>
            <a:r>
              <a:rPr lang="pt-BR" sz="900" b="1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desea</a:t>
            </a:r>
            <a:r>
              <a:rPr lang="pt-BR" sz="900" b="1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filtrar la información estática en </a:t>
            </a:r>
            <a:r>
              <a:rPr lang="pt-BR" sz="900" b="1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función</a:t>
            </a:r>
            <a:r>
              <a:rPr lang="pt-BR" sz="900" b="1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de la </a:t>
            </a:r>
            <a:r>
              <a:rPr lang="pt-BR" sz="900" b="1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metainformación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: agregue etiquetas de </a:t>
            </a:r>
            <a:r>
              <a:rPr lang="pt-BR" sz="900" b="0" i="0" u="none" strike="noStrike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4"/>
              </a:rPr>
              <a:t>metadatos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para proporcionar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opciones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de filtrado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adicionales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relacionadas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los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usuarios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de la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aplicación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cliente y la información. La información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común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los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metadatos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incluye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el tipo de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contenido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o formato 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5"/>
              </a:rPr>
              <a:t>de </a:t>
            </a:r>
            <a:r>
              <a:rPr lang="pt-BR" sz="900" b="0" i="0" u="none" strike="noStrike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5"/>
              </a:rPr>
              <a:t>charla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y el propósito y la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actualización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del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contenido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r>
              <a:rPr lang="pt-BR" sz="900" b="1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Si </a:t>
            </a:r>
            <a:r>
              <a:rPr lang="pt-BR" sz="900" b="1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desea</a:t>
            </a:r>
            <a:r>
              <a:rPr lang="pt-BR" sz="900" b="1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administrar una conversación de </a:t>
            </a:r>
            <a:r>
              <a:rPr lang="pt-BR" sz="900" b="1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bot</a:t>
            </a:r>
            <a:r>
              <a:rPr lang="pt-BR" sz="900" b="1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que </a:t>
            </a:r>
            <a:r>
              <a:rPr lang="pt-BR" sz="900" b="1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incluya</a:t>
            </a:r>
            <a:r>
              <a:rPr lang="pt-BR" sz="900" b="1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información estática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: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su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conocimiento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toma el texto o el comando de conversación de un usuario y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lo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responde. Si la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respuesta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forma parte de un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flujo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de conversación determinado previamente, representado en la base de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conocimiento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6"/>
              </a:rPr>
              <a:t>contexto </a:t>
            </a:r>
            <a:r>
              <a:rPr lang="pt-BR" sz="900" b="0" i="0" u="none" strike="noStrike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6"/>
              </a:rPr>
              <a:t>multiturno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el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bot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puede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proporcionar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fácilmente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este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flujo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r>
              <a:rPr lang="en-US" dirty="0" smtClean="0"/>
              <a:t>	</a:t>
            </a:r>
          </a:p>
          <a:p>
            <a:endParaRPr lang="en-US" dirty="0" smtClean="0"/>
          </a:p>
          <a:p>
            <a:r>
              <a:rPr lang="pt-BR" sz="900" b="1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QnA</a:t>
            </a:r>
            <a:r>
              <a:rPr lang="pt-BR" sz="900" b="1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1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Maker</a:t>
            </a:r>
            <a:r>
              <a:rPr lang="pt-BR" sz="900" b="1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1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mejora</a:t>
            </a:r>
            <a:r>
              <a:rPr lang="pt-BR" sz="900" b="1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el </a:t>
            </a:r>
            <a:r>
              <a:rPr lang="pt-BR" sz="900" b="1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proceso</a:t>
            </a:r>
            <a:r>
              <a:rPr lang="pt-BR" sz="900" b="1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de conversación</a:t>
            </a:r>
          </a:p>
          <a:p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QnA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Maker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proporciona solicitudes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multiturno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y aprendizaje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activo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para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ayudarle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a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mejorar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sus conjuntos de preguntas y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respuestas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básicos.</a:t>
            </a:r>
          </a:p>
          <a:p>
            <a:r>
              <a:rPr lang="pt-BR" sz="900" b="1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Los </a:t>
            </a:r>
            <a:r>
              <a:rPr lang="pt-BR" sz="900" b="1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mensajes</a:t>
            </a:r>
            <a:r>
              <a:rPr lang="pt-BR" sz="900" b="1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1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multiturno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le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ofrecen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la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oportunidad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de conectar pares de preguntas y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respuestas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 Esta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conexión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permite a la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aplicación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cliente proporcionar una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respuesta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superior y proporciona más preguntas para refinar la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búsqueda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de una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respuesta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final.</a:t>
            </a:r>
          </a:p>
          <a:p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Una vez que la base de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conocimiento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recibe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las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preguntas de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los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usuarios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en el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punto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conexión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publicado,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QnA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Maker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aplica el </a:t>
            </a:r>
            <a:r>
              <a:rPr lang="pt-BR" sz="900" b="1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aprendizaje </a:t>
            </a:r>
            <a:r>
              <a:rPr lang="pt-BR" sz="900" b="1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activo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a estas preguntas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reales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para sugerir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cambios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en la base de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conocimiento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y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mejorar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la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calidad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10/4/2019 11:04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399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10/4/2019 11:04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9512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Ahora</a:t>
            </a:r>
            <a:r>
              <a:rPr lang="en-US" dirty="0" smtClean="0"/>
              <a:t> </a:t>
            </a:r>
            <a:r>
              <a:rPr lang="en-US" dirty="0" err="1" smtClean="0"/>
              <a:t>voy</a:t>
            </a:r>
            <a:r>
              <a:rPr lang="en-US" dirty="0" smtClean="0"/>
              <a:t> a </a:t>
            </a:r>
            <a:r>
              <a:rPr lang="en-US" dirty="0" err="1" smtClean="0"/>
              <a:t>mostrar</a:t>
            </a:r>
            <a:r>
              <a:rPr lang="en-US" dirty="0" smtClean="0"/>
              <a:t> a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es </a:t>
            </a:r>
            <a:r>
              <a:rPr lang="en-US" dirty="0" err="1" smtClean="0"/>
              <a:t>sencillo</a:t>
            </a:r>
            <a:r>
              <a:rPr lang="en-US" dirty="0" smtClean="0"/>
              <a:t> </a:t>
            </a:r>
            <a:r>
              <a:rPr lang="en-US" dirty="0" err="1" smtClean="0"/>
              <a:t>crear</a:t>
            </a:r>
            <a:r>
              <a:rPr lang="en-US" dirty="0" smtClean="0"/>
              <a:t> un ChatBot</a:t>
            </a:r>
            <a:r>
              <a:rPr lang="en-US" baseline="0" dirty="0" smtClean="0"/>
              <a:t> con </a:t>
            </a:r>
            <a:r>
              <a:rPr lang="en-US" baseline="0" dirty="0" err="1" smtClean="0"/>
              <a:t>QnA</a:t>
            </a:r>
            <a:r>
              <a:rPr lang="en-US" baseline="0" dirty="0" smtClean="0"/>
              <a:t> Maker &amp; </a:t>
            </a:r>
            <a:r>
              <a:rPr lang="en-US" baseline="0" dirty="0" err="1" smtClean="0"/>
              <a:t>integrarlo</a:t>
            </a:r>
            <a:r>
              <a:rPr lang="en-US" baseline="0" dirty="0" smtClean="0"/>
              <a:t> con el canal de Teams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10/4/2019 11:04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215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 smtClean="0"/>
              <a:t>Vision: </a:t>
            </a:r>
            <a:r>
              <a:rPr lang="en-US" dirty="0" smtClean="0"/>
              <a:t>Computer Vision, Face</a:t>
            </a:r>
            <a:r>
              <a:rPr lang="en-US" baseline="0" dirty="0" smtClean="0"/>
              <a:t>, Video Indexer, Form Recognizer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Language: </a:t>
            </a:r>
            <a:r>
              <a:rPr lang="en-US" baseline="0" dirty="0" smtClean="0"/>
              <a:t>Text Analytics, Translator Text, </a:t>
            </a:r>
            <a:r>
              <a:rPr lang="en-US" baseline="0" dirty="0" err="1" smtClean="0"/>
              <a:t>Qna</a:t>
            </a:r>
            <a:r>
              <a:rPr lang="en-US" baseline="0" dirty="0" smtClean="0"/>
              <a:t> Maker, Language Understanding (LUIS), Immersive Reader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Speech: </a:t>
            </a:r>
            <a:r>
              <a:rPr lang="en-US" baseline="0" dirty="0" smtClean="0"/>
              <a:t>Speech Services, Speaker Recognition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Decision: </a:t>
            </a:r>
            <a:r>
              <a:rPr lang="en-US" baseline="0" dirty="0" smtClean="0"/>
              <a:t>Content Moderator, </a:t>
            </a:r>
            <a:r>
              <a:rPr lang="en-US" baseline="0" dirty="0" err="1" smtClean="0"/>
              <a:t>Anomay</a:t>
            </a:r>
            <a:r>
              <a:rPr lang="en-US" baseline="0" dirty="0" smtClean="0"/>
              <a:t> Detector, </a:t>
            </a:r>
            <a:r>
              <a:rPr lang="en-US" baseline="0" dirty="0" err="1" smtClean="0"/>
              <a:t>Personalizer</a:t>
            </a:r>
            <a:endParaRPr lang="en-US" baseline="0" dirty="0" smtClean="0"/>
          </a:p>
          <a:p>
            <a:endParaRPr lang="en-US" b="1" baseline="0" dirty="0" smtClean="0"/>
          </a:p>
          <a:p>
            <a:r>
              <a:rPr lang="en-US" b="1" baseline="0" dirty="0" smtClean="0"/>
              <a:t>Search: </a:t>
            </a:r>
            <a:r>
              <a:rPr lang="en-US" baseline="0" dirty="0" smtClean="0"/>
              <a:t>Bing Spell Check, Bing Web Search, Bing Visual Search, Bing Custom Search, Bing Entity Search, Bing Video Search, Bing News Search, Bing Image Search, Bing Autosuggest, Bing Local Business Search</a:t>
            </a:r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10/4/2019 11:04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384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10/4/2019 11:04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0357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10/4/2019 11:04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404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10/4/2019 11:04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644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10/4/2019 11:04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382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10/4/2019 11:04 PM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403340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Es una aplicación con una interfaz diferente</a:t>
            </a:r>
          </a:p>
          <a:p>
            <a:pPr lvl="1"/>
            <a:r>
              <a:rPr lang="en-US" dirty="0" err="1" smtClean="0"/>
              <a:t>Resuelve</a:t>
            </a:r>
            <a:r>
              <a:rPr lang="en-US" dirty="0" smtClean="0"/>
              <a:t> </a:t>
            </a:r>
            <a:r>
              <a:rPr lang="en-US" dirty="0" err="1" smtClean="0"/>
              <a:t>problemas</a:t>
            </a:r>
            <a:r>
              <a:rPr lang="en-US" dirty="0" smtClean="0"/>
              <a:t> </a:t>
            </a:r>
            <a:r>
              <a:rPr lang="en-US" dirty="0" err="1" smtClean="0"/>
              <a:t>mejor</a:t>
            </a:r>
            <a:r>
              <a:rPr lang="en-US" dirty="0" smtClean="0"/>
              <a:t>, más </a:t>
            </a:r>
            <a:r>
              <a:rPr lang="en-US" dirty="0" err="1" smtClean="0"/>
              <a:t>rápido</a:t>
            </a:r>
            <a:r>
              <a:rPr lang="en-US" dirty="0" smtClean="0"/>
              <a:t> o más </a:t>
            </a:r>
            <a:r>
              <a:rPr lang="en-US" dirty="0" err="1" smtClean="0"/>
              <a:t>fácilmente</a:t>
            </a:r>
            <a:r>
              <a:rPr lang="en-US" dirty="0" smtClean="0"/>
              <a:t> que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alternativas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Canales y </a:t>
            </a:r>
            <a:r>
              <a:rPr lang="en-US" dirty="0" err="1" smtClean="0"/>
              <a:t>plataformas</a:t>
            </a:r>
            <a:endParaRPr lang="en-US" dirty="0" smtClean="0"/>
          </a:p>
          <a:p>
            <a:pPr lvl="1"/>
            <a:r>
              <a:rPr lang="en-US" dirty="0" err="1" smtClean="0"/>
              <a:t>Funciona</a:t>
            </a:r>
            <a:r>
              <a:rPr lang="en-US" dirty="0" smtClean="0"/>
              <a:t> en </a:t>
            </a:r>
            <a:r>
              <a:rPr lang="en-US" dirty="0" err="1" smtClean="0"/>
              <a:t>distintas</a:t>
            </a:r>
            <a:r>
              <a:rPr lang="en-US" dirty="0" smtClean="0"/>
              <a:t> </a:t>
            </a:r>
            <a:r>
              <a:rPr lang="en-US" dirty="0" err="1" smtClean="0"/>
              <a:t>plataformas</a:t>
            </a:r>
            <a:r>
              <a:rPr lang="en-US" dirty="0" smtClean="0"/>
              <a:t> y en </a:t>
            </a:r>
            <a:r>
              <a:rPr lang="en-US" dirty="0" err="1" smtClean="0"/>
              <a:t>distintos</a:t>
            </a:r>
            <a:r>
              <a:rPr lang="en-US" dirty="0" smtClean="0"/>
              <a:t> </a:t>
            </a:r>
            <a:r>
              <a:rPr lang="en-US" dirty="0" err="1" smtClean="0"/>
              <a:t>canales</a:t>
            </a:r>
            <a:endParaRPr lang="en-US" dirty="0" smtClean="0"/>
          </a:p>
          <a:p>
            <a:pPr lvl="1"/>
            <a:r>
              <a:rPr lang="en-US" dirty="0" smtClean="0"/>
              <a:t>Las </a:t>
            </a:r>
            <a:r>
              <a:rPr lang="en-US" dirty="0" err="1" smtClean="0"/>
              <a:t>mismas</a:t>
            </a:r>
            <a:r>
              <a:rPr lang="en-US" dirty="0" smtClean="0"/>
              <a:t> </a:t>
            </a:r>
            <a:r>
              <a:rPr lang="en-US" dirty="0" err="1" smtClean="0"/>
              <a:t>plataformas</a:t>
            </a:r>
            <a:r>
              <a:rPr lang="en-US" dirty="0" smtClean="0"/>
              <a:t> que </a:t>
            </a:r>
            <a:r>
              <a:rPr lang="en-US" dirty="0" err="1" smtClean="0"/>
              <a:t>utilizamos</a:t>
            </a:r>
            <a:r>
              <a:rPr lang="en-US" dirty="0" smtClean="0"/>
              <a:t> la mayor parte del </a:t>
            </a:r>
            <a:r>
              <a:rPr lang="en-US" dirty="0" err="1" smtClean="0"/>
              <a:t>tiempo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err="1" smtClean="0"/>
              <a:t>Experiencia</a:t>
            </a:r>
            <a:endParaRPr lang="en-US" dirty="0" smtClean="0"/>
          </a:p>
          <a:p>
            <a:pPr lvl="1"/>
            <a:r>
              <a:rPr lang="en-US" dirty="0" smtClean="0"/>
              <a:t>Su </a:t>
            </a:r>
            <a:r>
              <a:rPr lang="en-US" dirty="0" err="1" smtClean="0"/>
              <a:t>funcionamiento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ser </a:t>
            </a:r>
            <a:r>
              <a:rPr lang="en-US" dirty="0" err="1" smtClean="0"/>
              <a:t>fácil</a:t>
            </a:r>
            <a:r>
              <a:rPr lang="en-US" dirty="0" smtClean="0"/>
              <a:t> de </a:t>
            </a:r>
            <a:r>
              <a:rPr lang="en-US" dirty="0" err="1" smtClean="0"/>
              <a:t>comprender</a:t>
            </a:r>
            <a:endParaRPr lang="en-US" dirty="0" smtClean="0"/>
          </a:p>
          <a:p>
            <a:pPr lvl="1"/>
            <a:r>
              <a:rPr lang="en-US" dirty="0" err="1" smtClean="0"/>
              <a:t>Resuelve</a:t>
            </a:r>
            <a:r>
              <a:rPr lang="en-US" dirty="0" smtClean="0"/>
              <a:t> </a:t>
            </a:r>
            <a:r>
              <a:rPr lang="en-US" dirty="0" err="1" smtClean="0"/>
              <a:t>problemas</a:t>
            </a:r>
            <a:r>
              <a:rPr lang="en-US" dirty="0" smtClean="0"/>
              <a:t> con una </a:t>
            </a:r>
            <a:r>
              <a:rPr lang="en-US" dirty="0" err="1" smtClean="0"/>
              <a:t>cantidad</a:t>
            </a:r>
            <a:r>
              <a:rPr lang="en-US" dirty="0" smtClean="0"/>
              <a:t> </a:t>
            </a:r>
            <a:r>
              <a:rPr lang="en-US" dirty="0" err="1" smtClean="0"/>
              <a:t>mínima</a:t>
            </a:r>
            <a:r>
              <a:rPr lang="en-US" dirty="0" smtClean="0"/>
              <a:t> de </a:t>
            </a:r>
            <a:r>
              <a:rPr lang="en-US" dirty="0" err="1" smtClean="0"/>
              <a:t>pasos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10/4/2019 11:04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069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Es una aplicación con una interfaz diferente</a:t>
            </a:r>
          </a:p>
          <a:p>
            <a:pPr lvl="1"/>
            <a:r>
              <a:rPr lang="en-US" dirty="0" err="1" smtClean="0"/>
              <a:t>Resuelve</a:t>
            </a:r>
            <a:r>
              <a:rPr lang="en-US" dirty="0" smtClean="0"/>
              <a:t> </a:t>
            </a:r>
            <a:r>
              <a:rPr lang="en-US" dirty="0" err="1" smtClean="0"/>
              <a:t>problemas</a:t>
            </a:r>
            <a:r>
              <a:rPr lang="en-US" dirty="0" smtClean="0"/>
              <a:t> </a:t>
            </a:r>
            <a:r>
              <a:rPr lang="en-US" dirty="0" err="1" smtClean="0"/>
              <a:t>mejor</a:t>
            </a:r>
            <a:r>
              <a:rPr lang="en-US" dirty="0" smtClean="0"/>
              <a:t>, más </a:t>
            </a:r>
            <a:r>
              <a:rPr lang="en-US" dirty="0" err="1" smtClean="0"/>
              <a:t>rápido</a:t>
            </a:r>
            <a:r>
              <a:rPr lang="en-US" dirty="0" smtClean="0"/>
              <a:t> o más </a:t>
            </a:r>
            <a:r>
              <a:rPr lang="en-US" dirty="0" err="1" smtClean="0"/>
              <a:t>fácilmente</a:t>
            </a:r>
            <a:r>
              <a:rPr lang="en-US" dirty="0" smtClean="0"/>
              <a:t> que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alternativas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Canales y </a:t>
            </a:r>
            <a:r>
              <a:rPr lang="en-US" dirty="0" err="1" smtClean="0"/>
              <a:t>plataformas</a:t>
            </a:r>
            <a:endParaRPr lang="en-US" dirty="0" smtClean="0"/>
          </a:p>
          <a:p>
            <a:pPr lvl="1"/>
            <a:r>
              <a:rPr lang="en-US" dirty="0" err="1" smtClean="0"/>
              <a:t>Funciona</a:t>
            </a:r>
            <a:r>
              <a:rPr lang="en-US" dirty="0" smtClean="0"/>
              <a:t> en </a:t>
            </a:r>
            <a:r>
              <a:rPr lang="en-US" dirty="0" err="1" smtClean="0"/>
              <a:t>distintas</a:t>
            </a:r>
            <a:r>
              <a:rPr lang="en-US" dirty="0" smtClean="0"/>
              <a:t> </a:t>
            </a:r>
            <a:r>
              <a:rPr lang="en-US" dirty="0" err="1" smtClean="0"/>
              <a:t>plataformas</a:t>
            </a:r>
            <a:r>
              <a:rPr lang="en-US" dirty="0" smtClean="0"/>
              <a:t> y en </a:t>
            </a:r>
            <a:r>
              <a:rPr lang="en-US" dirty="0" err="1" smtClean="0"/>
              <a:t>distintos</a:t>
            </a:r>
            <a:r>
              <a:rPr lang="en-US" dirty="0" smtClean="0"/>
              <a:t> </a:t>
            </a:r>
            <a:r>
              <a:rPr lang="en-US" dirty="0" err="1" smtClean="0"/>
              <a:t>canales</a:t>
            </a:r>
            <a:endParaRPr lang="en-US" dirty="0" smtClean="0"/>
          </a:p>
          <a:p>
            <a:pPr lvl="1"/>
            <a:r>
              <a:rPr lang="en-US" dirty="0" smtClean="0"/>
              <a:t>Las </a:t>
            </a:r>
            <a:r>
              <a:rPr lang="en-US" dirty="0" err="1" smtClean="0"/>
              <a:t>mismas</a:t>
            </a:r>
            <a:r>
              <a:rPr lang="en-US" dirty="0" smtClean="0"/>
              <a:t> </a:t>
            </a:r>
            <a:r>
              <a:rPr lang="en-US" dirty="0" err="1" smtClean="0"/>
              <a:t>plataformas</a:t>
            </a:r>
            <a:r>
              <a:rPr lang="en-US" dirty="0" smtClean="0"/>
              <a:t> que </a:t>
            </a:r>
            <a:r>
              <a:rPr lang="en-US" dirty="0" err="1" smtClean="0"/>
              <a:t>utilizamos</a:t>
            </a:r>
            <a:r>
              <a:rPr lang="en-US" dirty="0" smtClean="0"/>
              <a:t> la mayor parte del </a:t>
            </a:r>
            <a:r>
              <a:rPr lang="en-US" dirty="0" err="1" smtClean="0"/>
              <a:t>tiempo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err="1" smtClean="0"/>
              <a:t>Experiencia</a:t>
            </a:r>
            <a:endParaRPr lang="en-US" dirty="0" smtClean="0"/>
          </a:p>
          <a:p>
            <a:pPr lvl="1"/>
            <a:r>
              <a:rPr lang="en-US" dirty="0" smtClean="0"/>
              <a:t>Su </a:t>
            </a:r>
            <a:r>
              <a:rPr lang="en-US" dirty="0" err="1" smtClean="0"/>
              <a:t>funcionamiento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ser </a:t>
            </a:r>
            <a:r>
              <a:rPr lang="en-US" dirty="0" err="1" smtClean="0"/>
              <a:t>fácil</a:t>
            </a:r>
            <a:r>
              <a:rPr lang="en-US" dirty="0" smtClean="0"/>
              <a:t> de </a:t>
            </a:r>
            <a:r>
              <a:rPr lang="en-US" dirty="0" err="1" smtClean="0"/>
              <a:t>comprender</a:t>
            </a:r>
            <a:endParaRPr lang="en-US" dirty="0" smtClean="0"/>
          </a:p>
          <a:p>
            <a:pPr lvl="1"/>
            <a:r>
              <a:rPr lang="en-US" dirty="0" err="1" smtClean="0"/>
              <a:t>Resuelve</a:t>
            </a:r>
            <a:r>
              <a:rPr lang="en-US" dirty="0" smtClean="0"/>
              <a:t> </a:t>
            </a:r>
            <a:r>
              <a:rPr lang="en-US" dirty="0" err="1" smtClean="0"/>
              <a:t>problemas</a:t>
            </a:r>
            <a:r>
              <a:rPr lang="en-US" dirty="0" smtClean="0"/>
              <a:t> con una </a:t>
            </a:r>
            <a:r>
              <a:rPr lang="en-US" dirty="0" err="1" smtClean="0"/>
              <a:t>cantidad</a:t>
            </a:r>
            <a:r>
              <a:rPr lang="en-US" dirty="0" smtClean="0"/>
              <a:t> </a:t>
            </a:r>
            <a:r>
              <a:rPr lang="en-US" dirty="0" err="1" smtClean="0"/>
              <a:t>mínima</a:t>
            </a:r>
            <a:r>
              <a:rPr lang="en-US" dirty="0" smtClean="0"/>
              <a:t> de </a:t>
            </a:r>
            <a:r>
              <a:rPr lang="en-US" dirty="0" err="1" smtClean="0"/>
              <a:t>pasos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10/4/2019 11:04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59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 err="1" smtClean="0"/>
              <a:t>Podemos</a:t>
            </a:r>
            <a:r>
              <a:rPr lang="en-US" dirty="0" smtClean="0"/>
              <a:t> </a:t>
            </a:r>
            <a:r>
              <a:rPr lang="en-US" dirty="0" err="1" smtClean="0"/>
              <a:t>usar</a:t>
            </a:r>
            <a:r>
              <a:rPr lang="en-US" dirty="0" smtClean="0"/>
              <a:t> los Bots en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situación</a:t>
            </a:r>
            <a:r>
              <a:rPr lang="en-US" dirty="0" smtClean="0"/>
              <a:t>. Cómo </a:t>
            </a:r>
            <a:r>
              <a:rPr lang="en-US" dirty="0" err="1" smtClean="0"/>
              <a:t>podemos</a:t>
            </a:r>
            <a:r>
              <a:rPr lang="en-US" dirty="0" smtClean="0"/>
              <a:t> </a:t>
            </a:r>
            <a:r>
              <a:rPr lang="en-US" dirty="0" err="1" smtClean="0"/>
              <a:t>ver</a:t>
            </a:r>
            <a:r>
              <a:rPr lang="en-US" dirty="0" smtClean="0"/>
              <a:t> </a:t>
            </a:r>
            <a:r>
              <a:rPr lang="en-US" dirty="0" err="1" smtClean="0"/>
              <a:t>aquí</a:t>
            </a:r>
            <a:endParaRPr lang="en-US" dirty="0" smtClean="0"/>
          </a:p>
          <a:p>
            <a:endParaRPr lang="en-US" dirty="0" smtClean="0"/>
          </a:p>
          <a:p>
            <a:pPr marL="228600" indent="-228600">
              <a:buFont typeface="Arial" panose="020B0604020202020204" pitchFamily="34" charset="0"/>
              <a:buAutoNum type="arabicParenR"/>
            </a:pPr>
            <a:r>
              <a:rPr lang="en-US" dirty="0" err="1" smtClean="0"/>
              <a:t>Atencion</a:t>
            </a:r>
            <a:r>
              <a:rPr lang="en-US" dirty="0" smtClean="0"/>
              <a:t> al </a:t>
            </a:r>
            <a:r>
              <a:rPr lang="en-US" dirty="0" err="1" smtClean="0"/>
              <a:t>Cliente</a:t>
            </a:r>
            <a:r>
              <a:rPr lang="en-US" dirty="0" smtClean="0"/>
              <a:t>: </a:t>
            </a:r>
            <a:r>
              <a:rPr lang="pt-BR" sz="900" dirty="0" smtClean="0"/>
              <a:t>FAQ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9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900" dirty="0" smtClean="0"/>
              <a:t>Solucionar Problemas de </a:t>
            </a:r>
            <a:r>
              <a:rPr lang="pt-BR" sz="900" dirty="0" err="1" smtClean="0"/>
              <a:t>Solicitud</a:t>
            </a:r>
            <a:endParaRPr lang="pt-BR" sz="9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900" dirty="0" err="1" smtClean="0"/>
              <a:t>Rastreo</a:t>
            </a:r>
            <a:r>
              <a:rPr lang="pt-BR" sz="900" dirty="0" smtClean="0"/>
              <a:t> de Pedidos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900" dirty="0" smtClean="0"/>
              <a:t>Consultas sobre transportes (</a:t>
            </a:r>
            <a:r>
              <a:rPr lang="pt-BR" sz="900" dirty="0" err="1" smtClean="0"/>
              <a:t>tren</a:t>
            </a:r>
            <a:r>
              <a:rPr lang="pt-BR" sz="900" dirty="0" smtClean="0"/>
              <a:t>/ </a:t>
            </a:r>
            <a:r>
              <a:rPr lang="pt-BR" sz="900" dirty="0" err="1" smtClean="0"/>
              <a:t>autobús</a:t>
            </a:r>
            <a:r>
              <a:rPr lang="pt-BR" sz="900" dirty="0" smtClean="0"/>
              <a:t>)</a:t>
            </a:r>
          </a:p>
          <a:p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2) </a:t>
            </a:r>
            <a:r>
              <a:rPr lang="en-US" dirty="0" err="1" smtClean="0"/>
              <a:t>Experiencia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Compras</a:t>
            </a:r>
            <a:r>
              <a:rPr lang="en-US" baseline="0" dirty="0" smtClean="0"/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900" dirty="0" smtClean="0"/>
              <a:t>Reserva de Hotel y </a:t>
            </a:r>
            <a:r>
              <a:rPr lang="pt-BR" sz="900" dirty="0" err="1" smtClean="0"/>
              <a:t>Vuelo</a:t>
            </a:r>
            <a:endParaRPr lang="pt-BR" sz="9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900" dirty="0" err="1" smtClean="0"/>
              <a:t>Recomendación</a:t>
            </a:r>
            <a:r>
              <a:rPr lang="pt-BR" sz="900" dirty="0" smtClean="0"/>
              <a:t> de </a:t>
            </a:r>
            <a:r>
              <a:rPr lang="pt-BR" sz="900" dirty="0" err="1" smtClean="0"/>
              <a:t>Productos</a:t>
            </a:r>
            <a:endParaRPr lang="pt-BR" sz="9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900" dirty="0" smtClean="0"/>
              <a:t>Encontrar el </a:t>
            </a:r>
            <a:r>
              <a:rPr lang="pt-BR" sz="900" dirty="0" err="1" smtClean="0"/>
              <a:t>producto</a:t>
            </a:r>
            <a:r>
              <a:rPr lang="pt-BR" sz="900" dirty="0" smtClean="0"/>
              <a:t> </a:t>
            </a:r>
            <a:r>
              <a:rPr lang="pt-BR" sz="900" dirty="0" err="1" smtClean="0"/>
              <a:t>correcto</a:t>
            </a:r>
            <a:endParaRPr lang="pt-BR" sz="9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3) Help Desk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900" dirty="0" err="1" smtClean="0"/>
              <a:t>Solución</a:t>
            </a:r>
            <a:r>
              <a:rPr lang="pt-BR" sz="900" dirty="0" smtClean="0"/>
              <a:t> de problemas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900" dirty="0" smtClean="0"/>
              <a:t>Registro de </a:t>
            </a:r>
            <a:r>
              <a:rPr lang="pt-BR" sz="900" dirty="0" err="1" smtClean="0"/>
              <a:t>nuevo</a:t>
            </a:r>
            <a:r>
              <a:rPr lang="pt-BR" sz="900" dirty="0" smtClean="0"/>
              <a:t> usuario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900" dirty="0" err="1" smtClean="0"/>
              <a:t>Sugerencias</a:t>
            </a:r>
            <a:r>
              <a:rPr lang="pt-BR" sz="900" dirty="0" smtClean="0"/>
              <a:t> de </a:t>
            </a:r>
            <a:r>
              <a:rPr lang="pt-BR" sz="900" dirty="0" err="1" smtClean="0"/>
              <a:t>respuestas</a:t>
            </a:r>
            <a:r>
              <a:rPr lang="pt-BR" sz="900" dirty="0" smtClean="0"/>
              <a:t> a problemas</a:t>
            </a:r>
            <a:endParaRPr lang="pt-BR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4) </a:t>
            </a:r>
            <a:r>
              <a:rPr lang="en-US" dirty="0" err="1" smtClean="0"/>
              <a:t>Soporte</a:t>
            </a:r>
            <a:r>
              <a:rPr lang="en-US" baseline="0" dirty="0" smtClean="0"/>
              <a:t> al </a:t>
            </a:r>
            <a:r>
              <a:rPr lang="en-US" baseline="0" dirty="0" err="1" smtClean="0"/>
              <a:t>Empleado</a:t>
            </a:r>
            <a:endParaRPr lang="en-US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900" dirty="0" smtClean="0"/>
              <a:t>Información de </a:t>
            </a:r>
            <a:r>
              <a:rPr lang="pt-BR" sz="900" dirty="0" err="1" smtClean="0"/>
              <a:t>los</a:t>
            </a:r>
            <a:r>
              <a:rPr lang="pt-BR" sz="900" dirty="0" smtClean="0"/>
              <a:t> </a:t>
            </a:r>
            <a:r>
              <a:rPr lang="pt-BR" sz="900" dirty="0" err="1" smtClean="0"/>
              <a:t>Productos</a:t>
            </a:r>
            <a:endParaRPr lang="pt-BR" sz="9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900" dirty="0" smtClean="0"/>
              <a:t>Información de </a:t>
            </a:r>
            <a:r>
              <a:rPr lang="pt-BR" sz="900" dirty="0" err="1" smtClean="0"/>
              <a:t>datos</a:t>
            </a:r>
            <a:endParaRPr lang="pt-BR" sz="9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900" dirty="0" smtClean="0"/>
              <a:t>HR: </a:t>
            </a:r>
            <a:r>
              <a:rPr lang="pt-BR" sz="900" dirty="0" err="1" smtClean="0"/>
              <a:t>Vacaciones</a:t>
            </a:r>
            <a:r>
              <a:rPr lang="pt-BR" sz="900" dirty="0" smtClean="0"/>
              <a:t>, Informes de faltas, </a:t>
            </a:r>
            <a:r>
              <a:rPr lang="pt-BR" sz="900" dirty="0" err="1" smtClean="0"/>
              <a:t>Marcación</a:t>
            </a:r>
            <a:r>
              <a:rPr lang="pt-BR" sz="900" dirty="0" smtClean="0"/>
              <a:t> de </a:t>
            </a:r>
            <a:r>
              <a:rPr lang="pt-BR" sz="900" dirty="0" err="1" smtClean="0"/>
              <a:t>Reuniones</a:t>
            </a:r>
            <a:r>
              <a:rPr lang="pt-BR" sz="900" dirty="0" smtClean="0"/>
              <a:t>.</a:t>
            </a:r>
            <a:endParaRPr lang="pt-BR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10/4/2019 11:04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68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Inteligencia artificial</a:t>
            </a:r>
          </a:p>
          <a:p>
            <a:pPr lvl="1"/>
            <a:r>
              <a:rPr lang="en-US" sz="900" dirty="0" smtClean="0"/>
              <a:t>I.A (No necesariamente están basados en I.A</a:t>
            </a:r>
          </a:p>
          <a:p>
            <a:pPr marL="109306" lvl="1" indent="0">
              <a:buNone/>
            </a:pPr>
            <a:endParaRPr lang="en-US" dirty="0" smtClean="0"/>
          </a:p>
          <a:p>
            <a:r>
              <a:rPr lang="en-US" dirty="0" smtClean="0"/>
              <a:t>Sólo </a:t>
            </a:r>
            <a:r>
              <a:rPr lang="en-US" dirty="0" err="1" smtClean="0"/>
              <a:t>texto</a:t>
            </a:r>
            <a:endParaRPr lang="en-US" dirty="0" smtClean="0"/>
          </a:p>
          <a:p>
            <a:pPr lvl="1"/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ofrecer</a:t>
            </a:r>
            <a:r>
              <a:rPr lang="en-US" dirty="0" smtClean="0"/>
              <a:t> otras funcionalidades</a:t>
            </a:r>
          </a:p>
          <a:p>
            <a:pPr lvl="2"/>
            <a:r>
              <a:rPr lang="en-US" dirty="0" smtClean="0"/>
              <a:t>Voz</a:t>
            </a:r>
          </a:p>
          <a:p>
            <a:pPr lvl="2"/>
            <a:r>
              <a:rPr lang="en-US" dirty="0" err="1" smtClean="0"/>
              <a:t>Imagen</a:t>
            </a:r>
            <a:r>
              <a:rPr lang="en-US" dirty="0" smtClean="0"/>
              <a:t>, video</a:t>
            </a:r>
          </a:p>
          <a:p>
            <a:pPr lvl="2"/>
            <a:r>
              <a:rPr lang="en-US" dirty="0" smtClean="0"/>
              <a:t>Botones, </a:t>
            </a:r>
            <a:r>
              <a:rPr lang="en-US" dirty="0" err="1" smtClean="0"/>
              <a:t>acciones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sz="900" dirty="0" smtClean="0"/>
              <a:t>Sólo hacen </a:t>
            </a:r>
            <a:r>
              <a:rPr lang="en-US" sz="900" dirty="0" err="1" smtClean="0"/>
              <a:t>uso</a:t>
            </a:r>
            <a:r>
              <a:rPr lang="en-US" sz="900" dirty="0" smtClean="0"/>
              <a:t> de </a:t>
            </a:r>
            <a:r>
              <a:rPr lang="en-US" dirty="0" smtClean="0"/>
              <a:t>Procesamiento de Lenguaje Natural</a:t>
            </a:r>
          </a:p>
          <a:p>
            <a:pPr lvl="1"/>
            <a:r>
              <a:rPr lang="en-US" dirty="0" err="1" smtClean="0"/>
              <a:t>Muchos</a:t>
            </a:r>
            <a:r>
              <a:rPr lang="en-US" dirty="0" smtClean="0"/>
              <a:t> </a:t>
            </a:r>
            <a:r>
              <a:rPr lang="en-US" dirty="0" err="1" smtClean="0"/>
              <a:t>problemas</a:t>
            </a:r>
            <a:r>
              <a:rPr lang="en-US" dirty="0" smtClean="0"/>
              <a:t>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resolverse</a:t>
            </a:r>
            <a:r>
              <a:rPr lang="en-US" dirty="0" smtClean="0"/>
              <a:t> con NLP</a:t>
            </a:r>
          </a:p>
          <a:p>
            <a:pPr lvl="2"/>
            <a:r>
              <a:rPr lang="en-US" dirty="0" smtClean="0"/>
              <a:t>Uso de </a:t>
            </a:r>
            <a:r>
              <a:rPr lang="en-US" dirty="0" err="1" smtClean="0"/>
              <a:t>expresiones</a:t>
            </a:r>
            <a:r>
              <a:rPr lang="en-US" dirty="0" smtClean="0"/>
              <a:t> </a:t>
            </a:r>
            <a:r>
              <a:rPr lang="en-US" dirty="0" err="1" smtClean="0"/>
              <a:t>regulares</a:t>
            </a:r>
            <a:endParaRPr lang="en-US" dirty="0" smtClean="0"/>
          </a:p>
          <a:p>
            <a:pPr lvl="2"/>
            <a:r>
              <a:rPr lang="en-US" sz="900" dirty="0" err="1" smtClean="0"/>
              <a:t>Por</a:t>
            </a:r>
            <a:r>
              <a:rPr lang="en-US" sz="900" dirty="0" smtClean="0"/>
              <a:t> </a:t>
            </a:r>
            <a:r>
              <a:rPr lang="en-US" sz="900" dirty="0" err="1" smtClean="0"/>
              <a:t>ejemplo</a:t>
            </a:r>
            <a:r>
              <a:rPr lang="en-US" sz="900" dirty="0" smtClean="0"/>
              <a:t>: NLP, LUIS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10/4/2019 11:04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417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s-ES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10/4/2019 11:04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514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Conecte el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bot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a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canales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como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Facebook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Messenger,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Kik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Skype, Slack, Microsoft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Teams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Telegram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mensajes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de texto o SMS,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Twilio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Cortana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y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Skype.Bot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Framework realiza la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mayor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parte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del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trabajo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necesario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para enviar y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recibir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mensajes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de todas estas plataformas (la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aplicación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del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bot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recibe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un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flujo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mensajes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normalizado,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independientemente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del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número y tipo de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canales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al que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esté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conectada). Para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obtener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información acerca de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cómo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agregar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canales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consulte el tema de los </a:t>
            </a:r>
            <a:r>
              <a:rPr lang="pt-BR" sz="900" b="0" i="0" u="sng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3"/>
              </a:rPr>
              <a:t>canales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10/4/2019 11:04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79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El Bot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Connector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es un servicio online que permite conectar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nuestro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bot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con una serie de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servicios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como Skype, Slack, SMS o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Telegram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a través de una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interfaz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de API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Rest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implementada en el código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del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bot.  Para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conectarlo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no es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necesario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que el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bot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esté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programado en C# o en Node.js, con que siga el formato de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mensajes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de API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Rest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establecido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y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esté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registrado es suficiente.</a:t>
            </a:r>
          </a:p>
          <a:p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 parte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del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envío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y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recepción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mensajes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el Bot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Connector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implementa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otras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funcionalidades como:</a:t>
            </a:r>
          </a:p>
          <a:p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Capacidad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almacenar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el estado. El Bot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Connector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ofrece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almacenamiento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para guardar el estado de la conversación.</a:t>
            </a:r>
          </a:p>
          <a:p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Servicios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traducción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 Este servicio es opcional y permite la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comunicación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entre un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bot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y un usuario a pesar de que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su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idioma no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sea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el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mismo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Telemetría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 Se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recoge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información sobre el servicio, como por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ejemplo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el número de peticiones, los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mensajes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que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han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resultado en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fallo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etc.</a:t>
            </a:r>
            <a:endParaRPr lang="pt-BR" sz="900" b="0" i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10/4/2019 11:04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75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7F4B2242-8247-E540-8C03-A459AAC550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47037" y="1287462"/>
            <a:ext cx="385699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4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2DB9BF09-E0E5-4D1B-96E2-CD70A32D5822}"/>
              </a:ext>
            </a:extLst>
          </p:cNvPr>
          <p:cNvSpPr/>
          <p:nvPr userDrawn="1"/>
        </p:nvSpPr>
        <p:spPr bwMode="auto">
          <a:xfrm>
            <a:off x="7387674" y="1410315"/>
            <a:ext cx="4128796" cy="412879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C7D0CD3-D516-4C8E-A84D-78D7C74118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14920" y="1363662"/>
            <a:ext cx="5209624" cy="44004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25993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5">
    <p:bg>
      <p:bgPr>
        <a:solidFill>
          <a:srgbClr val="B400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65F2583F-A495-4B0D-AF8B-9510F7014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26273" y="1220592"/>
            <a:ext cx="5315009" cy="4495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58911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6">
    <p:bg>
      <p:bgPr>
        <a:solidFill>
          <a:srgbClr val="FFB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E7B03C7-523F-4717-BDC2-BEA2047C17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50586" y="1344375"/>
            <a:ext cx="4201651" cy="42016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294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9541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agent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4621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29F142D-7D6F-4396-9B8F-E9BD7B6EB2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3037" y="4868862"/>
            <a:ext cx="1563927" cy="166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2266774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518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223C771A-0942-4F24-BB8E-F55748018242}"/>
              </a:ext>
            </a:extLst>
          </p:cNvPr>
          <p:cNvSpPr/>
          <p:nvPr userDrawn="1"/>
        </p:nvSpPr>
        <p:spPr bwMode="auto">
          <a:xfrm>
            <a:off x="7360855" y="1360388"/>
            <a:ext cx="4191381" cy="4191381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57150"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BC4745B-0736-4DCE-B7E9-046FF80F14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56975" y="2105281"/>
            <a:ext cx="2656730" cy="283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rgbClr val="B400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12BFC24-6DDF-443B-9BA1-C270BB56FF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61237" y="1363662"/>
            <a:ext cx="4191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99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B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41238D8-CC44-4A97-A202-7F6997151A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50586" y="1363662"/>
            <a:ext cx="4201651" cy="41823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8646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8" r:id="rId1"/>
    <p:sldLayoutId id="2147484500" r:id="rId2"/>
    <p:sldLayoutId id="2147484501" r:id="rId3"/>
    <p:sldLayoutId id="2147484502" r:id="rId4"/>
    <p:sldLayoutId id="2147484503" r:id="rId5"/>
    <p:sldLayoutId id="2147484504" r:id="rId6"/>
    <p:sldLayoutId id="2147484508" r:id="rId7"/>
    <p:sldLayoutId id="2147484515" r:id="rId8"/>
    <p:sldLayoutId id="2147484516" r:id="rId9"/>
    <p:sldLayoutId id="2147484517" r:id="rId10"/>
    <p:sldLayoutId id="2147484518" r:id="rId11"/>
    <p:sldLayoutId id="2147484519" r:id="rId12"/>
    <p:sldLayoutId id="2147484510" r:id="rId13"/>
    <p:sldLayoutId id="2147484521" r:id="rId14"/>
    <p:sldLayoutId id="2147484522" r:id="rId15"/>
    <p:sldLayoutId id="2147484511" r:id="rId16"/>
    <p:sldLayoutId id="2147484513" r:id="rId17"/>
    <p:sldLayoutId id="2147484520" r:id="rId18"/>
    <p:sldLayoutId id="2147484514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aka.ms/AA65v9e" TargetMode="Externa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aka.ms/AA6583x" TargetMode="Externa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aka.ms/AA65v9g" TargetMode="External"/><Relationship Id="rId3" Type="http://schemas.openxmlformats.org/officeDocument/2006/relationships/image" Target="../media/image24.png"/><Relationship Id="rId7" Type="http://schemas.openxmlformats.org/officeDocument/2006/relationships/hyperlink" Target="https://aka.ms/AA6583y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ka.ms/AA65v9f" TargetMode="External"/><Relationship Id="rId11" Type="http://schemas.openxmlformats.org/officeDocument/2006/relationships/hyperlink" Target="https://github.com/glaucia86/demos-cdc-2019" TargetMode="External"/><Relationship Id="rId5" Type="http://schemas.openxmlformats.org/officeDocument/2006/relationships/image" Target="../media/image25.png"/><Relationship Id="rId10" Type="http://schemas.openxmlformats.org/officeDocument/2006/relationships/hyperlink" Target="https://luis.ai/home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s://aka.ms/AA65v9h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3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16496"/>
            <a:ext cx="9143936" cy="1828786"/>
          </a:xfrm>
        </p:spPr>
        <p:txBody>
          <a:bodyPr/>
          <a:lstStyle/>
          <a:p>
            <a:r>
              <a:rPr lang="pt-BR" sz="4200" b="1" dirty="0">
                <a:latin typeface="Montserrat" panose="02000505000000020004" pitchFamily="2" charset="0"/>
              </a:rPr>
              <a:t>Creando ChatBots Inteligentes </a:t>
            </a:r>
            <a:r>
              <a:rPr lang="pt-BR" sz="4200" b="1" dirty="0" smtClean="0">
                <a:latin typeface="Montserrat" panose="02000505000000020004" pitchFamily="2" charset="0"/>
              </a:rPr>
              <a:t/>
            </a:r>
            <a:br>
              <a:rPr lang="pt-BR" sz="4200" b="1" dirty="0" smtClean="0">
                <a:latin typeface="Montserrat" panose="02000505000000020004" pitchFamily="2" charset="0"/>
              </a:rPr>
            </a:br>
            <a:r>
              <a:rPr lang="pt-BR" sz="4200" b="1" dirty="0" smtClean="0">
                <a:latin typeface="Montserrat" panose="02000505000000020004" pitchFamily="2" charset="0"/>
              </a:rPr>
              <a:t>con </a:t>
            </a:r>
            <a:r>
              <a:rPr lang="pt-BR" sz="4200" b="1" dirty="0">
                <a:latin typeface="Montserrat" panose="02000505000000020004" pitchFamily="2" charset="0"/>
              </a:rPr>
              <a:t>NLP y Node.js</a:t>
            </a:r>
            <a:endParaRPr lang="en-US" sz="4200" b="1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4701" y="3955786"/>
            <a:ext cx="7315137" cy="1828007"/>
          </a:xfrm>
        </p:spPr>
        <p:txBody>
          <a:bodyPr vert="horz" wrap="square" lIns="164592" tIns="109728" rIns="164592" bIns="109728" rtlCol="0" anchor="t">
            <a:noAutofit/>
          </a:bodyPr>
          <a:lstStyle/>
          <a:p>
            <a:r>
              <a:rPr lang="en-US" dirty="0" smtClean="0"/>
              <a:t>Glaucia Lemos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2000" i="1" dirty="0" smtClean="0"/>
              <a:t>Regional Cloud </a:t>
            </a:r>
            <a:r>
              <a:rPr lang="en-US" sz="2000" i="1" dirty="0" smtClean="0"/>
              <a:t>Advocate @Microsoft</a:t>
            </a:r>
            <a:endParaRPr lang="en-US" sz="2000" i="1" dirty="0" smtClean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85" y="4862144"/>
            <a:ext cx="430823" cy="430823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648373" y="481563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</p:spTree>
    <p:extLst>
      <p:ext uri="{BB962C8B-B14F-4D97-AF65-F5344CB8AC3E}">
        <p14:creationId xmlns:p14="http://schemas.microsoft.com/office/powerpoint/2010/main" val="208972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159" y="1680996"/>
            <a:ext cx="6209881" cy="3176254"/>
          </a:xfrm>
        </p:spPr>
        <p:txBody>
          <a:bodyPr/>
          <a:lstStyle/>
          <a:p>
            <a:pPr defTabSz="932472" fontAlgn="base"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Montserrat" panose="02000505000000020004" pitchFamily="2" charset="0"/>
                <a:ea typeface="Segoe UI" pitchFamily="34" charset="0"/>
              </a:rPr>
              <a:t>Breve Introducción sobre </a:t>
            </a:r>
            <a:r>
              <a:rPr lang="en-US" dirty="0" smtClean="0">
                <a:solidFill>
                  <a:schemeClr val="bg1"/>
                </a:solidFill>
                <a:latin typeface="Montserrat" panose="02000505000000020004" pitchFamily="2" charset="0"/>
                <a:ea typeface="Segoe UI" pitchFamily="34" charset="0"/>
              </a:rPr>
              <a:t>LUIS</a:t>
            </a:r>
            <a:endParaRPr lang="en-US" dirty="0">
              <a:solidFill>
                <a:schemeClr val="bg1"/>
              </a:solidFill>
              <a:latin typeface="Montserrat" panose="02000505000000020004" pitchFamily="2" charset="0"/>
              <a:ea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42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  <a:latin typeface="Montserrat" panose="02000505000000020004" pitchFamily="2" charset="0"/>
              </a:rPr>
              <a:t>¿Qué es LUIS?</a:t>
            </a:r>
            <a:br>
              <a:rPr lang="en-US" sz="4400" dirty="0">
                <a:solidFill>
                  <a:schemeClr val="tx1"/>
                </a:solidFill>
                <a:latin typeface="Montserrat" panose="02000505000000020004" pitchFamily="2" charset="0"/>
              </a:rPr>
            </a:br>
            <a:r>
              <a:rPr lang="en-US" sz="4400" dirty="0">
                <a:solidFill>
                  <a:schemeClr val="tx1"/>
                </a:solidFill>
                <a:latin typeface="Montserrat" panose="02000505000000020004" pitchFamily="2" charset="0"/>
                <a:ea typeface="Segoe UI" pitchFamily="34" charset="0"/>
              </a:rPr>
              <a:t/>
            </a:r>
            <a:br>
              <a:rPr lang="en-US" sz="4400" dirty="0">
                <a:solidFill>
                  <a:schemeClr val="tx1"/>
                </a:solidFill>
                <a:latin typeface="Montserrat" panose="02000505000000020004" pitchFamily="2" charset="0"/>
                <a:ea typeface="Segoe UI" pitchFamily="34" charset="0"/>
              </a:rPr>
            </a:br>
            <a:r>
              <a:rPr lang="en-US" dirty="0" smtClean="0"/>
              <a:t/>
            </a:r>
            <a:br>
              <a:rPr lang="en-US" dirty="0" smtClean="0"/>
            </a:b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6390" y="1059052"/>
            <a:ext cx="11888787" cy="2659190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dirty="0" smtClean="0">
                <a:latin typeface="Montserrat" panose="02000505000000020004" pitchFamily="2" charset="0"/>
              </a:rPr>
              <a:t>LUIS </a:t>
            </a:r>
            <a:r>
              <a:rPr lang="en-US" sz="2400" dirty="0">
                <a:latin typeface="Montserrat" panose="02000505000000020004" pitchFamily="2" charset="0"/>
              </a:rPr>
              <a:t>(Language Understanding Intelligent Service) </a:t>
            </a:r>
            <a:r>
              <a:rPr lang="pt-BR" sz="2400" dirty="0">
                <a:latin typeface="Montserrat" panose="02000505000000020004" pitchFamily="2" charset="0"/>
              </a:rPr>
              <a:t>es un servicio de API basado en la nube que aplica inteligencia de aprendizaje automático personalizado a una conversación o un texto de lenguaje natural de un usuario para predecir el significado global y extraer información pertinente y detallada.</a:t>
            </a:r>
            <a:endParaRPr lang="en-US" sz="2400" dirty="0" smtClean="0">
              <a:latin typeface="Montserrat" panose="02000505000000020004" pitchFamily="2" charset="0"/>
            </a:endParaRPr>
          </a:p>
          <a:p>
            <a:pPr marL="228600" lvl="1" indent="0">
              <a:buNone/>
            </a:pPr>
            <a:endParaRPr lang="en-US" sz="2400" dirty="0"/>
          </a:p>
          <a:p>
            <a:pPr marL="228600" lvl="1" indent="0">
              <a:buNone/>
            </a:pPr>
            <a:endParaRPr lang="en-US" sz="24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pic>
        <p:nvPicPr>
          <p:cNvPr id="1026" name="Picture 2" descr="https://docs.microsoft.com/pt-br/azure/cognitive-services/luis/media/luis-overview/luis-entry-poin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382" y="3346448"/>
            <a:ext cx="6591870" cy="3463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64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Montserrat" panose="02000505000000020004" pitchFamily="2" charset="0"/>
                <a:ea typeface="Segoe UI" pitchFamily="34" charset="0"/>
              </a:rPr>
              <a:t>Creando modelos en LUIS</a:t>
            </a:r>
            <a:r>
              <a:rPr lang="en-US" dirty="0">
                <a:solidFill>
                  <a:schemeClr val="tx1"/>
                </a:solidFill>
                <a:ea typeface="Segoe UI" pitchFamily="34" charset="0"/>
              </a:rPr>
              <a:t/>
            </a:r>
            <a:br>
              <a:rPr lang="en-US" dirty="0">
                <a:solidFill>
                  <a:schemeClr val="tx1"/>
                </a:solidFill>
                <a:ea typeface="Segoe UI" pitchFamily="34" charset="0"/>
              </a:rPr>
            </a:br>
            <a:r>
              <a:rPr lang="en-US" dirty="0" smtClean="0"/>
              <a:t/>
            </a:r>
            <a:br>
              <a:rPr lang="en-US" dirty="0" smtClean="0"/>
            </a:b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5846" y="1248019"/>
            <a:ext cx="11888787" cy="57246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  <a:latin typeface="Montserrat" panose="02000505000000020004" pitchFamily="2" charset="0"/>
              </a:rPr>
              <a:t>Los conceptos importantes de LUIS son:</a:t>
            </a:r>
            <a:endParaRPr lang="en-US" sz="2800" dirty="0" smtClean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sp>
        <p:nvSpPr>
          <p:cNvPr id="3" name="Retângulo 2"/>
          <p:cNvSpPr/>
          <p:nvPr/>
        </p:nvSpPr>
        <p:spPr bwMode="auto">
          <a:xfrm>
            <a:off x="4551452" y="1998482"/>
            <a:ext cx="3821986" cy="55618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316721" y="1960776"/>
            <a:ext cx="2139884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400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Montserrat" panose="02000505000000020004" pitchFamily="2" charset="0"/>
              </a:rPr>
              <a:t>Intents</a:t>
            </a:r>
          </a:p>
        </p:txBody>
      </p:sp>
      <p:sp>
        <p:nvSpPr>
          <p:cNvPr id="9" name="Retângulo 8"/>
          <p:cNvSpPr/>
          <p:nvPr/>
        </p:nvSpPr>
        <p:spPr bwMode="auto">
          <a:xfrm>
            <a:off x="164387" y="2056613"/>
            <a:ext cx="3339101" cy="55618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642594" y="2018907"/>
            <a:ext cx="2139884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400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Montserrat" panose="02000505000000020004" pitchFamily="2" charset="0"/>
              </a:rPr>
              <a:t>Utterances</a:t>
            </a:r>
          </a:p>
        </p:txBody>
      </p:sp>
      <p:sp>
        <p:nvSpPr>
          <p:cNvPr id="11" name="Retângulo 10"/>
          <p:cNvSpPr/>
          <p:nvPr/>
        </p:nvSpPr>
        <p:spPr bwMode="auto">
          <a:xfrm>
            <a:off x="8969339" y="1990626"/>
            <a:ext cx="3267182" cy="55618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9418950" y="1952920"/>
            <a:ext cx="2139884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400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Montserrat" panose="02000505000000020004" pitchFamily="2" charset="0"/>
              </a:rPr>
              <a:t>Entities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531138" y="2814675"/>
            <a:ext cx="2526382" cy="8494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000" dirty="0">
                <a:latin typeface="Montserrat" panose="02000505000000020004" pitchFamily="2" charset="0"/>
              </a:rPr>
              <a:t>"¿Reservar un </a:t>
            </a:r>
            <a:r>
              <a:rPr lang="pt-BR" sz="2000" dirty="0" err="1">
                <a:latin typeface="Montserrat" panose="02000505000000020004" pitchFamily="2" charset="0"/>
              </a:rPr>
              <a:t>vuelo</a:t>
            </a:r>
            <a:r>
              <a:rPr lang="pt-BR" sz="2000" dirty="0">
                <a:latin typeface="Montserrat" panose="02000505000000020004" pitchFamily="2" charset="0"/>
              </a:rPr>
              <a:t> a </a:t>
            </a:r>
            <a:r>
              <a:rPr lang="pt-BR" sz="2000" b="1" dirty="0">
                <a:solidFill>
                  <a:schemeClr val="accent1"/>
                </a:solidFill>
                <a:latin typeface="Montserrat" panose="02000505000000020004" pitchFamily="2" charset="0"/>
              </a:rPr>
              <a:t>Seattle</a:t>
            </a:r>
            <a:r>
              <a:rPr lang="pt-BR" sz="2000" dirty="0">
                <a:latin typeface="Montserrat" panose="02000505000000020004" pitchFamily="2" charset="0"/>
              </a:rPr>
              <a:t>?"</a:t>
            </a:r>
            <a:endParaRPr lang="pt-BR" sz="20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Montserrat" panose="02000505000000020004" pitchFamily="2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4939645" y="4138368"/>
            <a:ext cx="3464615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000" dirty="0">
                <a:latin typeface="Montserrat" panose="02000505000000020004" pitchFamily="2" charset="0"/>
              </a:rPr>
              <a:t>StoreHoursAndLocation</a:t>
            </a:r>
            <a:endParaRPr lang="pt-BR" sz="20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Montserrat" panose="02000505000000020004" pitchFamily="2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9334107" y="3027574"/>
            <a:ext cx="250753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latin typeface="Montserrat" panose="02000505000000020004" pitchFamily="2" charset="0"/>
              </a:rPr>
              <a:t>Seattle</a:t>
            </a:r>
            <a:endParaRPr lang="pt-BR" sz="20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Montserrat" panose="02000505000000020004" pitchFamily="2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614315" y="5242875"/>
            <a:ext cx="2526382" cy="14034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000" dirty="0">
                <a:latin typeface="Montserrat" panose="02000505000000020004" pitchFamily="2" charset="0"/>
              </a:rPr>
              <a:t>"Programar una </a:t>
            </a:r>
            <a:r>
              <a:rPr lang="pt-BR" sz="2000" dirty="0" err="1">
                <a:latin typeface="Montserrat" panose="02000505000000020004" pitchFamily="2" charset="0"/>
              </a:rPr>
              <a:t>reunión</a:t>
            </a:r>
            <a:r>
              <a:rPr lang="pt-BR" sz="2000" dirty="0">
                <a:latin typeface="Montserrat" panose="02000505000000020004" pitchFamily="2" charset="0"/>
              </a:rPr>
              <a:t> a la </a:t>
            </a:r>
            <a:r>
              <a:rPr lang="pt-BR" sz="2000" b="1" dirty="0">
                <a:solidFill>
                  <a:schemeClr val="accent1"/>
                </a:solidFill>
                <a:latin typeface="Montserrat" panose="02000505000000020004" pitchFamily="2" charset="0"/>
              </a:rPr>
              <a:t>1 p.m.</a:t>
            </a:r>
            <a:r>
              <a:rPr lang="pt-BR" sz="2000" dirty="0">
                <a:latin typeface="Montserrat" panose="02000505000000020004" pitchFamily="2" charset="0"/>
              </a:rPr>
              <a:t> </a:t>
            </a:r>
            <a:r>
              <a:rPr lang="pt-BR" sz="2000" dirty="0" err="1">
                <a:latin typeface="Montserrat" panose="02000505000000020004" pitchFamily="2" charset="0"/>
              </a:rPr>
              <a:t>con</a:t>
            </a:r>
            <a:r>
              <a:rPr lang="pt-BR" sz="2000" dirty="0">
                <a:latin typeface="Montserrat" panose="02000505000000020004" pitchFamily="2" charset="0"/>
              </a:rPr>
              <a:t> </a:t>
            </a:r>
            <a:r>
              <a:rPr lang="pt-BR" sz="2000" b="1" dirty="0">
                <a:solidFill>
                  <a:schemeClr val="accent1"/>
                </a:solidFill>
                <a:latin typeface="Montserrat" panose="02000505000000020004" pitchFamily="2" charset="0"/>
              </a:rPr>
              <a:t>Bob</a:t>
            </a:r>
            <a:r>
              <a:rPr lang="pt-BR" sz="2000" dirty="0">
                <a:latin typeface="Montserrat" panose="02000505000000020004" pitchFamily="2" charset="0"/>
              </a:rPr>
              <a:t> de </a:t>
            </a:r>
            <a:r>
              <a:rPr lang="pt-BR" sz="2000" dirty="0" err="1">
                <a:latin typeface="Montserrat" panose="02000505000000020004" pitchFamily="2" charset="0"/>
              </a:rPr>
              <a:t>distribución</a:t>
            </a:r>
            <a:r>
              <a:rPr lang="pt-BR" sz="2000" dirty="0">
                <a:latin typeface="Montserrat" panose="02000505000000020004" pitchFamily="2" charset="0"/>
              </a:rPr>
              <a:t>"</a:t>
            </a:r>
            <a:endParaRPr lang="pt-BR" sz="20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Montserrat" panose="02000505000000020004" pitchFamily="2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5267553" y="3067825"/>
            <a:ext cx="250753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000" dirty="0">
                <a:latin typeface="Montserrat" panose="02000505000000020004" pitchFamily="2" charset="0"/>
              </a:rPr>
              <a:t>BookFlight</a:t>
            </a:r>
            <a:endParaRPr lang="pt-BR" sz="20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Montserrat" panose="02000505000000020004" pitchFamily="2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9335679" y="4141508"/>
            <a:ext cx="250753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latin typeface="Montserrat" panose="02000505000000020004" pitchFamily="2" charset="0"/>
              </a:rPr>
              <a:t>abre</a:t>
            </a:r>
            <a:endParaRPr lang="pt-BR" sz="20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Montserrat" panose="02000505000000020004" pitchFamily="2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550851" y="4057516"/>
            <a:ext cx="2588134" cy="8494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000" dirty="0"/>
              <a:t>"</a:t>
            </a:r>
            <a:r>
              <a:rPr lang="pt-BR" sz="2000" dirty="0">
                <a:latin typeface="Montserrat" panose="02000505000000020004" pitchFamily="2" charset="0"/>
              </a:rPr>
              <a:t>¿</a:t>
            </a:r>
            <a:r>
              <a:rPr lang="pt-BR" sz="2000" dirty="0" err="1">
                <a:latin typeface="Montserrat" panose="02000505000000020004" pitchFamily="2" charset="0"/>
              </a:rPr>
              <a:t>Cuando</a:t>
            </a:r>
            <a:r>
              <a:rPr lang="pt-BR" sz="2000" dirty="0">
                <a:latin typeface="Montserrat" panose="02000505000000020004" pitchFamily="2" charset="0"/>
              </a:rPr>
              <a:t> </a:t>
            </a:r>
            <a:r>
              <a:rPr lang="pt-BR" sz="2000" b="1" dirty="0">
                <a:solidFill>
                  <a:schemeClr val="accent1"/>
                </a:solidFill>
                <a:latin typeface="Montserrat" panose="02000505000000020004" pitchFamily="2" charset="0"/>
              </a:rPr>
              <a:t>abre</a:t>
            </a:r>
            <a:r>
              <a:rPr lang="pt-BR" sz="2000" dirty="0">
                <a:latin typeface="Montserrat" panose="02000505000000020004" pitchFamily="2" charset="0"/>
              </a:rPr>
              <a:t> </a:t>
            </a:r>
            <a:r>
              <a:rPr lang="pt-BR" sz="2000" dirty="0" err="1">
                <a:latin typeface="Montserrat" panose="02000505000000020004" pitchFamily="2" charset="0"/>
              </a:rPr>
              <a:t>su</a:t>
            </a:r>
            <a:r>
              <a:rPr lang="pt-BR" sz="2000" dirty="0">
                <a:latin typeface="Montserrat" panose="02000505000000020004" pitchFamily="2" charset="0"/>
              </a:rPr>
              <a:t> </a:t>
            </a:r>
            <a:r>
              <a:rPr lang="pt-BR" sz="2000" dirty="0" err="1">
                <a:latin typeface="Montserrat" panose="02000505000000020004" pitchFamily="2" charset="0"/>
              </a:rPr>
              <a:t>tienda</a:t>
            </a:r>
            <a:r>
              <a:rPr lang="pt-BR" sz="2000" dirty="0">
                <a:latin typeface="Montserrat" panose="02000505000000020004" pitchFamily="2" charset="0"/>
              </a:rPr>
              <a:t>?"</a:t>
            </a:r>
            <a:endParaRPr lang="pt-BR" sz="20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Montserrat" panose="02000505000000020004" pitchFamily="2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4931790" y="5525678"/>
            <a:ext cx="3091992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latin typeface="Montserrat" panose="02000505000000020004" pitchFamily="2" charset="0"/>
              </a:rPr>
              <a:t>ScheduleMeeting</a:t>
            </a:r>
            <a:endParaRPr lang="pt-BR" sz="20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Montserrat" panose="02000505000000020004" pitchFamily="2" charset="0"/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9403237" y="5481685"/>
            <a:ext cx="250753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latin typeface="Montserrat" panose="02000505000000020004" pitchFamily="2" charset="0"/>
              </a:rPr>
              <a:t>13h, Bob</a:t>
            </a:r>
            <a:endParaRPr lang="pt-BR" sz="20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16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9" grpId="0" animBg="1"/>
      <p:bldP spid="10" grpId="0"/>
      <p:bldP spid="11" grpId="0" animBg="1"/>
      <p:bldP spid="12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" panose="02000505000000020004" pitchFamily="2" charset="0"/>
              </a:rPr>
              <a:t>Implementando LUIS con Bot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678" y="1409766"/>
            <a:ext cx="8770893" cy="477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4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 bwMode="auto">
          <a:xfrm>
            <a:off x="5477608" y="0"/>
            <a:ext cx="6958867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7054" y="1495128"/>
            <a:ext cx="5638799" cy="118186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</a:pPr>
            <a:r>
              <a:rPr lang="en-US" sz="7200" dirty="0" smtClean="0">
                <a:solidFill>
                  <a:schemeClr val="bg1"/>
                </a:solidFill>
                <a:latin typeface="Montserrat" panose="02000505000000020004" pitchFamily="2" charset="0"/>
                <a:ea typeface="Segoe UI" pitchFamily="34" charset="0"/>
              </a:rPr>
              <a:t>Demo </a:t>
            </a:r>
            <a:r>
              <a:rPr lang="en-US" sz="7200" dirty="0">
                <a:solidFill>
                  <a:schemeClr val="bg1"/>
                </a:solidFill>
                <a:latin typeface="Montserrat" panose="02000505000000020004" pitchFamily="2" charset="0"/>
                <a:ea typeface="Segoe UI" pitchFamily="34" charset="0"/>
              </a:rPr>
              <a:t>ChatBots </a:t>
            </a:r>
            <a:r>
              <a:rPr lang="en-US" sz="7200" dirty="0" smtClean="0">
                <a:solidFill>
                  <a:schemeClr val="bg1"/>
                </a:solidFill>
                <a:latin typeface="Montserrat" panose="02000505000000020004" pitchFamily="2" charset="0"/>
                <a:ea typeface="Segoe UI" pitchFamily="34" charset="0"/>
              </a:rPr>
              <a:t>con NLP </a:t>
            </a:r>
            <a:r>
              <a:rPr lang="en-US" sz="7200" dirty="0">
                <a:solidFill>
                  <a:schemeClr val="bg1"/>
                </a:solidFill>
                <a:latin typeface="Montserrat" panose="02000505000000020004" pitchFamily="2" charset="0"/>
                <a:ea typeface="Segoe UI" pitchFamily="34" charset="0"/>
              </a:rPr>
              <a:t>&amp; LUIS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799" y="650631"/>
            <a:ext cx="5112971" cy="511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53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 bwMode="auto">
          <a:xfrm>
            <a:off x="5477608" y="0"/>
            <a:ext cx="6958867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7392" y="1732520"/>
            <a:ext cx="5638799" cy="118186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endParaRPr lang="pt-BR" sz="7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43" y="659040"/>
            <a:ext cx="4898571" cy="489857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11927" y="2909852"/>
            <a:ext cx="5638799" cy="118186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6600" dirty="0" smtClean="0">
                <a:solidFill>
                  <a:schemeClr val="bg1"/>
                </a:solidFill>
                <a:latin typeface="Montserrat" panose="02000505000000020004" pitchFamily="2" charset="0"/>
                <a:ea typeface="Segoe UI" pitchFamily="34" charset="0"/>
              </a:rPr>
              <a:t>QnA Maker</a:t>
            </a:r>
            <a:endParaRPr lang="pt-BR" sz="66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17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Montserrat" panose="02000505000000020004" pitchFamily="2" charset="0"/>
              </a:rPr>
              <a:t>¿Qué es el servicio QnA Maker?</a:t>
            </a:r>
            <a:r>
              <a:rPr lang="pt-BR" b="1" dirty="0"/>
              <a:t/>
            </a:r>
            <a:br>
              <a:rPr lang="pt-BR" b="1" dirty="0"/>
            </a:br>
            <a:r>
              <a:rPr lang="en-US" dirty="0" smtClean="0">
                <a:solidFill>
                  <a:schemeClr val="tx1"/>
                </a:solidFill>
                <a:latin typeface="Montserrat" panose="02000505000000020004" pitchFamily="2" charset="0"/>
                <a:ea typeface="Segoe UI" pitchFamily="34" charset="0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Montserrat" panose="02000505000000020004" pitchFamily="2" charset="0"/>
                <a:ea typeface="Segoe UI" pitchFamily="34" charset="0"/>
              </a:rPr>
            </a:br>
            <a:r>
              <a:rPr lang="en-US" dirty="0" smtClean="0"/>
              <a:t/>
            </a:r>
            <a:br>
              <a:rPr lang="en-US" dirty="0" smtClean="0"/>
            </a:b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5846" y="1298261"/>
            <a:ext cx="11888787" cy="1181862"/>
          </a:xfrm>
        </p:spPr>
        <p:txBody>
          <a:bodyPr/>
          <a:lstStyle/>
          <a:p>
            <a:pPr marL="0" indent="0">
              <a:buNone/>
            </a:pPr>
            <a:r>
              <a:rPr lang="pt-BR" sz="2400" dirty="0" err="1">
                <a:latin typeface="Montserrat" panose="02000505000000020004" pitchFamily="2" charset="0"/>
              </a:rPr>
              <a:t>QnA</a:t>
            </a:r>
            <a:r>
              <a:rPr lang="pt-BR" sz="2400" dirty="0">
                <a:latin typeface="Montserrat" panose="02000505000000020004" pitchFamily="2" charset="0"/>
              </a:rPr>
              <a:t> </a:t>
            </a:r>
            <a:r>
              <a:rPr lang="pt-BR" sz="2400" dirty="0" err="1">
                <a:latin typeface="Montserrat" panose="02000505000000020004" pitchFamily="2" charset="0"/>
              </a:rPr>
              <a:t>Maker</a:t>
            </a:r>
            <a:r>
              <a:rPr lang="pt-BR" sz="2400" dirty="0">
                <a:latin typeface="Montserrat" panose="02000505000000020004" pitchFamily="2" charset="0"/>
              </a:rPr>
              <a:t> es un servicio de </a:t>
            </a:r>
            <a:r>
              <a:rPr lang="pt-BR" sz="2400" dirty="0" err="1">
                <a:latin typeface="Montserrat" panose="02000505000000020004" pitchFamily="2" charset="0"/>
              </a:rPr>
              <a:t>Proceso</a:t>
            </a:r>
            <a:r>
              <a:rPr lang="pt-BR" sz="2400" dirty="0">
                <a:latin typeface="Montserrat" panose="02000505000000020004" pitchFamily="2" charset="0"/>
              </a:rPr>
              <a:t> de lenguaje natural (NLP) basado en la nube que </a:t>
            </a:r>
            <a:r>
              <a:rPr lang="pt-BR" sz="2400" dirty="0" err="1">
                <a:latin typeface="Montserrat" panose="02000505000000020004" pitchFamily="2" charset="0"/>
              </a:rPr>
              <a:t>crea</a:t>
            </a:r>
            <a:r>
              <a:rPr lang="pt-BR" sz="2400" dirty="0">
                <a:latin typeface="Montserrat" panose="02000505000000020004" pitchFamily="2" charset="0"/>
              </a:rPr>
              <a:t> </a:t>
            </a:r>
            <a:r>
              <a:rPr lang="pt-BR" sz="2400" dirty="0" err="1">
                <a:latin typeface="Montserrat" panose="02000505000000020004" pitchFamily="2" charset="0"/>
              </a:rPr>
              <a:t>con</a:t>
            </a:r>
            <a:r>
              <a:rPr lang="pt-BR" sz="2400" dirty="0">
                <a:latin typeface="Montserrat" panose="02000505000000020004" pitchFamily="2" charset="0"/>
              </a:rPr>
              <a:t> </a:t>
            </a:r>
            <a:r>
              <a:rPr lang="pt-BR" sz="2400" dirty="0" err="1">
                <a:latin typeface="Montserrat" panose="02000505000000020004" pitchFamily="2" charset="0"/>
              </a:rPr>
              <a:t>facilidad</a:t>
            </a:r>
            <a:r>
              <a:rPr lang="pt-BR" sz="2400" dirty="0">
                <a:latin typeface="Montserrat" panose="02000505000000020004" pitchFamily="2" charset="0"/>
              </a:rPr>
              <a:t> una capa natural de conversación </a:t>
            </a:r>
            <a:r>
              <a:rPr lang="pt-BR" sz="2400" dirty="0" err="1">
                <a:latin typeface="Montserrat" panose="02000505000000020004" pitchFamily="2" charset="0"/>
              </a:rPr>
              <a:t>con</a:t>
            </a:r>
            <a:r>
              <a:rPr lang="pt-BR" sz="2400" dirty="0">
                <a:latin typeface="Montserrat" panose="02000505000000020004" pitchFamily="2" charset="0"/>
              </a:rPr>
              <a:t> </a:t>
            </a:r>
            <a:r>
              <a:rPr lang="pt-BR" sz="2400" dirty="0" err="1">
                <a:latin typeface="Montserrat" panose="02000505000000020004" pitchFamily="2" charset="0"/>
              </a:rPr>
              <a:t>los</a:t>
            </a:r>
            <a:r>
              <a:rPr lang="pt-BR" sz="2400" dirty="0">
                <a:latin typeface="Montserrat" panose="02000505000000020004" pitchFamily="2" charset="0"/>
              </a:rPr>
              <a:t> </a:t>
            </a:r>
            <a:r>
              <a:rPr lang="pt-BR" sz="2400" dirty="0" err="1">
                <a:latin typeface="Montserrat" panose="02000505000000020004" pitchFamily="2" charset="0"/>
              </a:rPr>
              <a:t>datos</a:t>
            </a:r>
            <a:endParaRPr lang="en-US" sz="2400" dirty="0">
              <a:latin typeface="Montserrat" panose="02000505000000020004" pitchFamily="2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37" y="2741972"/>
            <a:ext cx="11290732" cy="2742984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333767" y="6121810"/>
            <a:ext cx="9847384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Montserrat" panose="02000505000000020004" pitchFamily="2" charset="0"/>
              </a:rPr>
              <a:t>Mas informaciones</a:t>
            </a:r>
            <a:r>
              <a:rPr lang="pt-BR" sz="2000" b="1" dirty="0" smtClean="0"/>
              <a:t> </a:t>
            </a:r>
            <a:r>
              <a:rPr lang="pt-BR" sz="2000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Montserrat" panose="02000505000000020004" pitchFamily="2" charset="0"/>
              </a:rPr>
              <a:t>QnA Maker</a:t>
            </a:r>
            <a:r>
              <a:rPr lang="pt-BR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Montserrat" panose="02000505000000020004" pitchFamily="2" charset="0"/>
              </a:rPr>
              <a:t>: </a:t>
            </a:r>
            <a:r>
              <a:rPr lang="pt-BR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5"/>
              </a:rPr>
              <a:t>https://</a:t>
            </a:r>
            <a:r>
              <a:rPr lang="pt-BR" sz="2000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5"/>
              </a:rPr>
              <a:t>aka.ms/AA65v9e</a:t>
            </a:r>
            <a:r>
              <a:rPr lang="pt-BR" sz="2000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838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Montserrat" panose="02000505000000020004" pitchFamily="2" charset="0"/>
                <a:ea typeface="Segoe UI" pitchFamily="34" charset="0"/>
              </a:rPr>
              <a:t>Modernizando el FAQ de </a:t>
            </a:r>
            <a:r>
              <a:rPr lang="en-US" dirty="0" err="1" smtClean="0">
                <a:solidFill>
                  <a:schemeClr val="tx1"/>
                </a:solidFill>
                <a:latin typeface="Montserrat" panose="02000505000000020004" pitchFamily="2" charset="0"/>
                <a:ea typeface="Segoe UI" pitchFamily="34" charset="0"/>
              </a:rPr>
              <a:t>una</a:t>
            </a:r>
            <a:r>
              <a:rPr lang="en-US" dirty="0" smtClean="0">
                <a:solidFill>
                  <a:schemeClr val="tx1"/>
                </a:solidFill>
                <a:latin typeface="Montserrat" panose="02000505000000020004" pitchFamily="2" charset="0"/>
                <a:ea typeface="Segoe UI" pitchFamily="34" charset="0"/>
              </a:rPr>
              <a:t> Empresa</a:t>
            </a:r>
            <a:r>
              <a:rPr lang="en-US" dirty="0">
                <a:solidFill>
                  <a:schemeClr val="tx1"/>
                </a:solidFill>
                <a:latin typeface="Montserrat" panose="02000505000000020004" pitchFamily="2" charset="0"/>
                <a:ea typeface="Segoe UI" pitchFamily="34" charset="0"/>
              </a:rPr>
              <a:t/>
            </a:r>
            <a:br>
              <a:rPr lang="en-US" dirty="0">
                <a:solidFill>
                  <a:schemeClr val="tx1"/>
                </a:solidFill>
                <a:latin typeface="Montserrat" panose="02000505000000020004" pitchFamily="2" charset="0"/>
                <a:ea typeface="Segoe UI" pitchFamily="34" charset="0"/>
              </a:rPr>
            </a:br>
            <a:r>
              <a:rPr lang="en-US" dirty="0" smtClean="0"/>
              <a:t/>
            </a:r>
            <a:br>
              <a:rPr lang="en-US" dirty="0" smtClean="0"/>
            </a:b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sp>
        <p:nvSpPr>
          <p:cNvPr id="7" name="object 34"/>
          <p:cNvSpPr/>
          <p:nvPr/>
        </p:nvSpPr>
        <p:spPr>
          <a:xfrm>
            <a:off x="5241470" y="1926771"/>
            <a:ext cx="979715" cy="4474029"/>
          </a:xfrm>
          <a:custGeom>
            <a:avLst/>
            <a:gdLst/>
            <a:ahLst/>
            <a:cxnLst/>
            <a:rect l="l" t="t" r="r" b="b"/>
            <a:pathLst>
              <a:path w="690879" h="4253865">
                <a:moveTo>
                  <a:pt x="345186" y="0"/>
                </a:moveTo>
                <a:lnTo>
                  <a:pt x="0" y="0"/>
                </a:lnTo>
                <a:lnTo>
                  <a:pt x="345186" y="2126742"/>
                </a:lnTo>
                <a:lnTo>
                  <a:pt x="0" y="4253484"/>
                </a:lnTo>
                <a:lnTo>
                  <a:pt x="345186" y="4253484"/>
                </a:lnTo>
                <a:lnTo>
                  <a:pt x="690371" y="2126742"/>
                </a:lnTo>
                <a:lnTo>
                  <a:pt x="345186" y="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3"/>
          <p:cNvSpPr/>
          <p:nvPr/>
        </p:nvSpPr>
        <p:spPr>
          <a:xfrm>
            <a:off x="4980865" y="1926771"/>
            <a:ext cx="979715" cy="4474029"/>
          </a:xfrm>
          <a:custGeom>
            <a:avLst/>
            <a:gdLst/>
            <a:ahLst/>
            <a:cxnLst/>
            <a:rect l="l" t="t" r="r" b="b"/>
            <a:pathLst>
              <a:path w="690879" h="4253865">
                <a:moveTo>
                  <a:pt x="345186" y="0"/>
                </a:moveTo>
                <a:lnTo>
                  <a:pt x="0" y="0"/>
                </a:lnTo>
                <a:lnTo>
                  <a:pt x="345186" y="2126742"/>
                </a:lnTo>
                <a:lnTo>
                  <a:pt x="0" y="4253484"/>
                </a:lnTo>
                <a:lnTo>
                  <a:pt x="345186" y="4253484"/>
                </a:lnTo>
                <a:lnTo>
                  <a:pt x="690372" y="2126742"/>
                </a:lnTo>
                <a:lnTo>
                  <a:pt x="345186" y="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1"/>
          <p:cNvSpPr/>
          <p:nvPr/>
        </p:nvSpPr>
        <p:spPr>
          <a:xfrm>
            <a:off x="646973" y="2326279"/>
            <a:ext cx="3406647" cy="1179650"/>
          </a:xfrm>
          <a:custGeom>
            <a:avLst/>
            <a:gdLst/>
            <a:ahLst/>
            <a:cxnLst/>
            <a:rect l="l" t="t" r="r" b="b"/>
            <a:pathLst>
              <a:path w="3647440" h="1369060">
                <a:moveTo>
                  <a:pt x="3572382" y="0"/>
                </a:moveTo>
                <a:lnTo>
                  <a:pt x="74536" y="0"/>
                </a:lnTo>
                <a:lnTo>
                  <a:pt x="45519" y="5861"/>
                </a:lnTo>
                <a:lnTo>
                  <a:pt x="21828" y="21844"/>
                </a:lnTo>
                <a:lnTo>
                  <a:pt x="5856" y="45541"/>
                </a:lnTo>
                <a:lnTo>
                  <a:pt x="0" y="74549"/>
                </a:lnTo>
                <a:lnTo>
                  <a:pt x="0" y="1294002"/>
                </a:lnTo>
                <a:lnTo>
                  <a:pt x="5856" y="1323010"/>
                </a:lnTo>
                <a:lnTo>
                  <a:pt x="21828" y="1346708"/>
                </a:lnTo>
                <a:lnTo>
                  <a:pt x="45519" y="1362690"/>
                </a:lnTo>
                <a:lnTo>
                  <a:pt x="74536" y="1368552"/>
                </a:lnTo>
                <a:lnTo>
                  <a:pt x="3572382" y="1368552"/>
                </a:lnTo>
                <a:lnTo>
                  <a:pt x="3601390" y="1362690"/>
                </a:lnTo>
                <a:lnTo>
                  <a:pt x="3625087" y="1346708"/>
                </a:lnTo>
                <a:lnTo>
                  <a:pt x="3641070" y="1323010"/>
                </a:lnTo>
                <a:lnTo>
                  <a:pt x="3646931" y="1294002"/>
                </a:lnTo>
                <a:lnTo>
                  <a:pt x="3646931" y="74549"/>
                </a:lnTo>
                <a:lnTo>
                  <a:pt x="3641070" y="45541"/>
                </a:lnTo>
                <a:lnTo>
                  <a:pt x="3625088" y="21844"/>
                </a:lnTo>
                <a:lnTo>
                  <a:pt x="3601390" y="5861"/>
                </a:lnTo>
                <a:lnTo>
                  <a:pt x="3572382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3"/>
          <p:cNvSpPr/>
          <p:nvPr/>
        </p:nvSpPr>
        <p:spPr>
          <a:xfrm>
            <a:off x="636814" y="3594897"/>
            <a:ext cx="3406647" cy="1179650"/>
          </a:xfrm>
          <a:custGeom>
            <a:avLst/>
            <a:gdLst/>
            <a:ahLst/>
            <a:cxnLst/>
            <a:rect l="l" t="t" r="r" b="b"/>
            <a:pathLst>
              <a:path w="3647440" h="1369060">
                <a:moveTo>
                  <a:pt x="3572382" y="0"/>
                </a:moveTo>
                <a:lnTo>
                  <a:pt x="74536" y="0"/>
                </a:lnTo>
                <a:lnTo>
                  <a:pt x="45519" y="5861"/>
                </a:lnTo>
                <a:lnTo>
                  <a:pt x="21828" y="21844"/>
                </a:lnTo>
                <a:lnTo>
                  <a:pt x="5856" y="45541"/>
                </a:lnTo>
                <a:lnTo>
                  <a:pt x="0" y="74548"/>
                </a:lnTo>
                <a:lnTo>
                  <a:pt x="0" y="1294002"/>
                </a:lnTo>
                <a:lnTo>
                  <a:pt x="5856" y="1323010"/>
                </a:lnTo>
                <a:lnTo>
                  <a:pt x="21828" y="1346708"/>
                </a:lnTo>
                <a:lnTo>
                  <a:pt x="45519" y="1362690"/>
                </a:lnTo>
                <a:lnTo>
                  <a:pt x="74536" y="1368551"/>
                </a:lnTo>
                <a:lnTo>
                  <a:pt x="3572382" y="1368551"/>
                </a:lnTo>
                <a:lnTo>
                  <a:pt x="3601390" y="1362690"/>
                </a:lnTo>
                <a:lnTo>
                  <a:pt x="3625087" y="1346708"/>
                </a:lnTo>
                <a:lnTo>
                  <a:pt x="3641070" y="1323010"/>
                </a:lnTo>
                <a:lnTo>
                  <a:pt x="3646931" y="1294002"/>
                </a:lnTo>
                <a:lnTo>
                  <a:pt x="3646931" y="74548"/>
                </a:lnTo>
                <a:lnTo>
                  <a:pt x="3641070" y="45541"/>
                </a:lnTo>
                <a:lnTo>
                  <a:pt x="3625088" y="21844"/>
                </a:lnTo>
                <a:lnTo>
                  <a:pt x="3601390" y="5861"/>
                </a:lnTo>
                <a:lnTo>
                  <a:pt x="3572382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25"/>
          <p:cNvSpPr/>
          <p:nvPr/>
        </p:nvSpPr>
        <p:spPr>
          <a:xfrm>
            <a:off x="642983" y="4867671"/>
            <a:ext cx="3406647" cy="1128218"/>
          </a:xfrm>
          <a:custGeom>
            <a:avLst/>
            <a:gdLst/>
            <a:ahLst/>
            <a:cxnLst/>
            <a:rect l="l" t="t" r="r" b="b"/>
            <a:pathLst>
              <a:path w="3647440" h="1309370">
                <a:moveTo>
                  <a:pt x="3575684" y="0"/>
                </a:moveTo>
                <a:lnTo>
                  <a:pt x="71297" y="0"/>
                </a:lnTo>
                <a:lnTo>
                  <a:pt x="43542" y="5595"/>
                </a:lnTo>
                <a:lnTo>
                  <a:pt x="20880" y="20859"/>
                </a:lnTo>
                <a:lnTo>
                  <a:pt x="5602" y="43505"/>
                </a:lnTo>
                <a:lnTo>
                  <a:pt x="0" y="71247"/>
                </a:lnTo>
                <a:lnTo>
                  <a:pt x="0" y="1237818"/>
                </a:lnTo>
                <a:lnTo>
                  <a:pt x="5602" y="1265573"/>
                </a:lnTo>
                <a:lnTo>
                  <a:pt x="20880" y="1288235"/>
                </a:lnTo>
                <a:lnTo>
                  <a:pt x="43542" y="1303513"/>
                </a:lnTo>
                <a:lnTo>
                  <a:pt x="71297" y="1309116"/>
                </a:lnTo>
                <a:lnTo>
                  <a:pt x="3575684" y="1309116"/>
                </a:lnTo>
                <a:lnTo>
                  <a:pt x="3603426" y="1303513"/>
                </a:lnTo>
                <a:lnTo>
                  <a:pt x="3626072" y="1288235"/>
                </a:lnTo>
                <a:lnTo>
                  <a:pt x="3641336" y="1265573"/>
                </a:lnTo>
                <a:lnTo>
                  <a:pt x="3646931" y="1237818"/>
                </a:lnTo>
                <a:lnTo>
                  <a:pt x="3646931" y="71247"/>
                </a:lnTo>
                <a:lnTo>
                  <a:pt x="3641336" y="43505"/>
                </a:lnTo>
                <a:lnTo>
                  <a:pt x="3626072" y="20859"/>
                </a:lnTo>
                <a:lnTo>
                  <a:pt x="3603426" y="5595"/>
                </a:lnTo>
                <a:lnTo>
                  <a:pt x="3575684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35"/>
          <p:cNvSpPr/>
          <p:nvPr/>
        </p:nvSpPr>
        <p:spPr>
          <a:xfrm>
            <a:off x="6793775" y="3409986"/>
            <a:ext cx="923544" cy="9235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36"/>
          <p:cNvSpPr/>
          <p:nvPr/>
        </p:nvSpPr>
        <p:spPr>
          <a:xfrm>
            <a:off x="8611907" y="3620806"/>
            <a:ext cx="1479803" cy="6035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37"/>
          <p:cNvSpPr txBox="1"/>
          <p:nvPr/>
        </p:nvSpPr>
        <p:spPr>
          <a:xfrm>
            <a:off x="8042058" y="3668431"/>
            <a:ext cx="268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60" dirty="0">
                <a:solidFill>
                  <a:srgbClr val="8D8D8D"/>
                </a:solidFill>
                <a:latin typeface="Arial Black"/>
                <a:cs typeface="Arial Black"/>
              </a:rPr>
              <a:t>+</a:t>
            </a:r>
            <a:endParaRPr sz="2800">
              <a:latin typeface="Arial Black"/>
              <a:cs typeface="Arial Black"/>
            </a:endParaRPr>
          </a:p>
        </p:txBody>
      </p:sp>
      <p:sp>
        <p:nvSpPr>
          <p:cNvPr id="21" name="object 38"/>
          <p:cNvSpPr txBox="1"/>
          <p:nvPr/>
        </p:nvSpPr>
        <p:spPr>
          <a:xfrm>
            <a:off x="10334154" y="3668431"/>
            <a:ext cx="268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60" dirty="0">
                <a:solidFill>
                  <a:srgbClr val="8D8D8D"/>
                </a:solidFill>
                <a:latin typeface="Arial Black"/>
                <a:cs typeface="Arial Black"/>
              </a:rPr>
              <a:t>+</a:t>
            </a:r>
            <a:endParaRPr sz="2800">
              <a:latin typeface="Arial Black"/>
              <a:cs typeface="Arial Black"/>
            </a:endParaRPr>
          </a:p>
        </p:txBody>
      </p:sp>
      <p:sp>
        <p:nvSpPr>
          <p:cNvPr id="22" name="object 39"/>
          <p:cNvSpPr/>
          <p:nvPr/>
        </p:nvSpPr>
        <p:spPr>
          <a:xfrm>
            <a:off x="10641874" y="3312959"/>
            <a:ext cx="1219200" cy="12191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aixaDeTexto 2"/>
          <p:cNvSpPr txBox="1"/>
          <p:nvPr/>
        </p:nvSpPr>
        <p:spPr>
          <a:xfrm>
            <a:off x="0" y="1390650"/>
            <a:ext cx="4743450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Casos de uso que </a:t>
            </a:r>
            <a:r>
              <a:rPr lang="pt-BR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abarcan</a:t>
            </a:r>
            <a:r>
              <a:rPr lang="pt-BR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departamentos, funciones </a:t>
            </a:r>
            <a:r>
              <a:rPr lang="pt-BR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laborales</a:t>
            </a:r>
            <a:endParaRPr lang="pt-BR" sz="16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7228114" y="1440997"/>
            <a:ext cx="4743450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FAQ </a:t>
            </a:r>
            <a:r>
              <a:rPr lang="pt-BR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 la </a:t>
            </a:r>
            <a:r>
              <a:rPr lang="pt-BR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compañía</a:t>
            </a:r>
            <a:r>
              <a:rPr lang="pt-BR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pt-BR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desarrolladas</a:t>
            </a:r>
            <a:r>
              <a:rPr lang="pt-BR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pt-BR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</a:t>
            </a:r>
            <a:r>
              <a:rPr lang="pt-BR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pt-BR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</a:t>
            </a:r>
            <a:r>
              <a:rPr lang="pt-BR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pt-BR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Bot</a:t>
            </a:r>
            <a:r>
              <a:rPr lang="pt-BR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Service, </a:t>
            </a:r>
            <a:r>
              <a:rPr lang="pt-BR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QnA</a:t>
            </a:r>
            <a:r>
              <a:rPr lang="pt-BR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pt-BR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Maker</a:t>
            </a:r>
            <a:r>
              <a:rPr lang="pt-BR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y </a:t>
            </a:r>
            <a:r>
              <a:rPr lang="pt-BR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Teams</a:t>
            </a:r>
            <a:endParaRPr lang="pt-BR" sz="16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742950" y="2590800"/>
            <a:ext cx="3160310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Preguntas </a:t>
            </a:r>
            <a:r>
              <a:rPr lang="pt-BR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frecuentes</a:t>
            </a:r>
            <a:r>
              <a:rPr lang="pt-BR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sobre el </a:t>
            </a:r>
            <a:r>
              <a:rPr lang="pt-BR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conocimiento</a:t>
            </a:r>
            <a:r>
              <a:rPr lang="pt-BR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específico </a:t>
            </a:r>
            <a:r>
              <a:rPr lang="pt-BR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del</a:t>
            </a:r>
            <a:r>
              <a:rPr lang="pt-BR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equipo, como acrónimos, </a:t>
            </a:r>
            <a:r>
              <a:rPr lang="pt-BR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ubicaciones</a:t>
            </a:r>
            <a:r>
              <a:rPr lang="pt-BR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, marcadores de </a:t>
            </a:r>
            <a:r>
              <a:rPr lang="pt-BR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documentación</a:t>
            </a:r>
            <a:r>
              <a:rPr lang="pt-BR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e </a:t>
            </a:r>
            <a:r>
              <a:rPr lang="pt-BR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integración</a:t>
            </a:r>
            <a:r>
              <a:rPr lang="pt-BR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  <a:endParaRPr lang="pt-BR" sz="12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8" name="CaixaDeTexto 27"/>
          <p:cNvSpPr txBox="1"/>
          <p:nvPr/>
        </p:nvSpPr>
        <p:spPr>
          <a:xfrm>
            <a:off x="657225" y="2257425"/>
            <a:ext cx="3476625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Conocimiento</a:t>
            </a:r>
            <a:r>
              <a:rPr lang="pt-BR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departamental</a:t>
            </a:r>
            <a:endParaRPr lang="pt-BR" sz="2400" b="1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666750" y="3590925"/>
            <a:ext cx="3476625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Información de la empresa</a:t>
            </a:r>
            <a:endParaRPr lang="pt-BR" sz="2400" b="1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550886" y="4848225"/>
            <a:ext cx="3638976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Solución</a:t>
            </a:r>
            <a:r>
              <a:rPr lang="pt-BR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de problemas / </a:t>
            </a:r>
            <a:r>
              <a:rPr lang="pt-BR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soporte</a:t>
            </a:r>
            <a:endParaRPr lang="pt-BR" sz="2400" b="1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704850" y="3876675"/>
            <a:ext cx="2867025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 toda la empresa, como preguntas </a:t>
            </a:r>
            <a:r>
              <a:rPr lang="pt-BR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frecuentes</a:t>
            </a:r>
            <a:r>
              <a:rPr lang="pt-BR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, como información corporativa, </a:t>
            </a:r>
            <a:r>
              <a:rPr lang="pt-BR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días</a:t>
            </a:r>
            <a:r>
              <a:rPr lang="pt-BR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festivos / fechas y eventos</a:t>
            </a:r>
            <a:endParaRPr lang="pt-BR" sz="12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638175" y="5191125"/>
            <a:ext cx="3095625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Cree</a:t>
            </a:r>
            <a:r>
              <a:rPr lang="pt-BR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una base de </a:t>
            </a:r>
            <a:r>
              <a:rPr lang="pt-BR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conocimiento</a:t>
            </a:r>
            <a:r>
              <a:rPr lang="pt-BR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de </a:t>
            </a:r>
            <a:r>
              <a:rPr lang="pt-BR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soporte</a:t>
            </a:r>
            <a:r>
              <a:rPr lang="pt-BR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a la que </a:t>
            </a:r>
            <a:r>
              <a:rPr lang="pt-BR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los</a:t>
            </a:r>
            <a:r>
              <a:rPr lang="pt-BR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pt-BR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usuarios</a:t>
            </a:r>
            <a:r>
              <a:rPr lang="pt-BR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pt-BR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finales</a:t>
            </a:r>
            <a:r>
              <a:rPr lang="pt-BR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o agentes </a:t>
            </a:r>
            <a:r>
              <a:rPr lang="pt-BR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puedan</a:t>
            </a:r>
            <a:r>
              <a:rPr lang="pt-BR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pt-BR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acceder</a:t>
            </a:r>
            <a:r>
              <a:rPr lang="pt-BR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pt-BR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fácilmente</a:t>
            </a:r>
            <a:endParaRPr lang="pt-BR" sz="12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1289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 bwMode="auto">
          <a:xfrm>
            <a:off x="5477608" y="0"/>
            <a:ext cx="6958867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2830" y="1266748"/>
            <a:ext cx="5638799" cy="118186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Montserrat" panose="02000505000000020004" pitchFamily="2" charset="0"/>
                <a:ea typeface="Segoe UI" pitchFamily="34" charset="0"/>
              </a:rPr>
              <a:t>Demo </a:t>
            </a:r>
            <a:r>
              <a:rPr lang="en-US" sz="6000" dirty="0" smtClean="0">
                <a:solidFill>
                  <a:schemeClr val="bg1"/>
                </a:solidFill>
                <a:latin typeface="Montserrat" panose="02000505000000020004" pitchFamily="2" charset="0"/>
                <a:ea typeface="Segoe UI" pitchFamily="34" charset="0"/>
              </a:rPr>
              <a:t>Creando ChatBot con </a:t>
            </a:r>
            <a:r>
              <a:rPr lang="en-US" sz="6000" dirty="0">
                <a:solidFill>
                  <a:schemeClr val="bg1"/>
                </a:solidFill>
                <a:latin typeface="Montserrat" panose="02000505000000020004" pitchFamily="2" charset="0"/>
                <a:ea typeface="Segoe UI" pitchFamily="34" charset="0"/>
              </a:rPr>
              <a:t>QnA Maker &amp; Teams</a:t>
            </a:r>
            <a:endParaRPr lang="pt-BR" sz="60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799" y="650631"/>
            <a:ext cx="5112971" cy="511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9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2161836" cy="917575"/>
          </a:xfrm>
        </p:spPr>
        <p:txBody>
          <a:bodyPr/>
          <a:lstStyle/>
          <a:p>
            <a:r>
              <a:rPr lang="pt-BR" b="1" dirty="0">
                <a:latin typeface="Montserrat" panose="02000505000000020004" pitchFamily="2" charset="0"/>
              </a:rPr>
              <a:t>Use inteligencia artificial para resolver problemas empresariales</a:t>
            </a:r>
            <a:br>
              <a:rPr lang="pt-BR" b="1" dirty="0">
                <a:latin typeface="Montserrat" panose="02000505000000020004" pitchFamily="2" charset="0"/>
              </a:rPr>
            </a:br>
            <a:r>
              <a:rPr lang="en-US" dirty="0">
                <a:solidFill>
                  <a:schemeClr val="tx1"/>
                </a:solidFill>
                <a:ea typeface="Segoe UI" pitchFamily="34" charset="0"/>
              </a:rPr>
              <a:t/>
            </a:r>
            <a:br>
              <a:rPr lang="en-US" dirty="0">
                <a:solidFill>
                  <a:schemeClr val="tx1"/>
                </a:solidFill>
                <a:ea typeface="Segoe UI" pitchFamily="34" charset="0"/>
              </a:rPr>
            </a:br>
            <a:r>
              <a:rPr lang="en-US" dirty="0" smtClean="0"/>
              <a:t/>
            </a:r>
            <a:br>
              <a:rPr lang="en-US" dirty="0" smtClean="0"/>
            </a:b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1023" y="1965197"/>
            <a:ext cx="4937831" cy="184050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>
                <a:solidFill>
                  <a:schemeClr val="tx1"/>
                </a:solidFill>
                <a:latin typeface="Montserrat" panose="02000505000000020004" pitchFamily="2" charset="0"/>
              </a:rPr>
              <a:t>Cognitive Services:</a:t>
            </a:r>
            <a:endParaRPr lang="en-US" sz="2800" dirty="0">
              <a:solidFill>
                <a:schemeClr val="tx1"/>
              </a:solidFill>
              <a:latin typeface="Montserrat" panose="02000505000000020004" pitchFamily="2" charset="0"/>
            </a:endParaRP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228600" lvl="1" indent="0">
              <a:buNone/>
            </a:pPr>
            <a:endParaRPr lang="en-US" sz="24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765" y="6658693"/>
            <a:ext cx="335832" cy="335832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390094" y="6562165"/>
            <a:ext cx="2491657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pic>
        <p:nvPicPr>
          <p:cNvPr id="8" name="rocket.png" descr="rocke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280325">
            <a:off x="11022455" y="4566113"/>
            <a:ext cx="557919" cy="1255317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CaixaDeTexto 13"/>
          <p:cNvSpPr txBox="1"/>
          <p:nvPr/>
        </p:nvSpPr>
        <p:spPr>
          <a:xfrm>
            <a:off x="1039733" y="6111517"/>
            <a:ext cx="9847384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000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Pruebe Gratis Cognitive Services</a:t>
            </a:r>
            <a:r>
              <a:rPr lang="pt-BR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: </a:t>
            </a:r>
            <a:r>
              <a:rPr lang="pt-BR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5"/>
              </a:rPr>
              <a:t>https://</a:t>
            </a:r>
            <a:r>
              <a:rPr lang="pt-BR" sz="2000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5"/>
              </a:rPr>
              <a:t>aka.ms/AA6583x</a:t>
            </a:r>
            <a:r>
              <a:rPr lang="pt-BR" sz="2000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495950" y="3251344"/>
            <a:ext cx="3641409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latin typeface="Montserrat" panose="02000505000000020004" pitchFamily="2" charset="0"/>
              </a:rPr>
              <a:t>Vision</a:t>
            </a:r>
            <a:endParaRPr lang="pt-BR" sz="2400" dirty="0">
              <a:latin typeface="Montserrat" panose="02000505000000020004" pitchFamily="2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4312005" y="3240459"/>
            <a:ext cx="3641409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err="1" smtClean="0">
                <a:latin typeface="Montserrat" panose="02000505000000020004" pitchFamily="2" charset="0"/>
              </a:rPr>
              <a:t>Language</a:t>
            </a:r>
            <a:endParaRPr lang="pt-BR" sz="2400" dirty="0">
              <a:latin typeface="Montserrat" panose="02000505000000020004" pitchFamily="2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8115951" y="3245901"/>
            <a:ext cx="3641409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latin typeface="Montserrat" panose="02000505000000020004" pitchFamily="2" charset="0"/>
              </a:rPr>
              <a:t>Speech</a:t>
            </a:r>
            <a:endParaRPr lang="pt-BR" sz="2400" dirty="0">
              <a:latin typeface="Montserrat" panose="02000505000000020004" pitchFamily="2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1907892" y="4769900"/>
            <a:ext cx="3641409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err="1" smtClean="0">
                <a:latin typeface="Montserrat" panose="02000505000000020004" pitchFamily="2" charset="0"/>
              </a:rPr>
              <a:t>Decision</a:t>
            </a:r>
            <a:endParaRPr lang="pt-BR" sz="2400" dirty="0">
              <a:latin typeface="Montserrat" panose="02000505000000020004" pitchFamily="2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5904228" y="4776945"/>
            <a:ext cx="3641409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err="1" smtClean="0">
                <a:latin typeface="Montserrat" panose="02000505000000020004" pitchFamily="2" charset="0"/>
              </a:rPr>
              <a:t>Search</a:t>
            </a:r>
            <a:endParaRPr lang="pt-BR" sz="2400" dirty="0"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65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94644"/>
            <a:ext cx="6209881" cy="3176254"/>
          </a:xfrm>
        </p:spPr>
        <p:txBody>
          <a:bodyPr/>
          <a:lstStyle/>
          <a:p>
            <a:pPr defTabSz="932472" fontAlgn="base"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Montserrat" panose="02000505000000020004" pitchFamily="2" charset="0"/>
                <a:ea typeface="Segoe UI" pitchFamily="34" charset="0"/>
              </a:rPr>
              <a:t>Breve Introducción sobre Bots</a:t>
            </a:r>
          </a:p>
        </p:txBody>
      </p:sp>
    </p:spTree>
    <p:extLst>
      <p:ext uri="{BB962C8B-B14F-4D97-AF65-F5344CB8AC3E}">
        <p14:creationId xmlns:p14="http://schemas.microsoft.com/office/powerpoint/2010/main" val="317657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>
                <a:latin typeface="Montserrat" panose="02000505000000020004" pitchFamily="2" charset="0"/>
              </a:rPr>
              <a:t>¿Qué aprendemos hoy?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  <a:latin typeface="Montserrat" panose="02000505000000020004" pitchFamily="2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sp>
        <p:nvSpPr>
          <p:cNvPr id="37" name="CaixaDeTexto 36"/>
          <p:cNvSpPr txBox="1"/>
          <p:nvPr/>
        </p:nvSpPr>
        <p:spPr>
          <a:xfrm>
            <a:off x="986131" y="3376037"/>
            <a:ext cx="7563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ontserrat" panose="02000505000000020004" pitchFamily="2" charset="0"/>
              </a:rPr>
              <a:t>¿</a:t>
            </a:r>
            <a:r>
              <a:rPr lang="pt-BR" dirty="0" err="1">
                <a:latin typeface="Montserrat" panose="02000505000000020004" pitchFamily="2" charset="0"/>
              </a:rPr>
              <a:t>Qué</a:t>
            </a:r>
            <a:r>
              <a:rPr lang="pt-BR" dirty="0">
                <a:latin typeface="Montserrat" panose="02000505000000020004" pitchFamily="2" charset="0"/>
              </a:rPr>
              <a:t> es </a:t>
            </a:r>
            <a:r>
              <a:rPr lang="pt-BR" sz="1600" dirty="0" err="1">
                <a:latin typeface="Montserrat" panose="02000505000000020004" pitchFamily="2" charset="0"/>
              </a:rPr>
              <a:t>Bot</a:t>
            </a:r>
            <a:r>
              <a:rPr lang="pt-BR" dirty="0">
                <a:latin typeface="Montserrat" panose="02000505000000020004" pitchFamily="2" charset="0"/>
              </a:rPr>
              <a:t> Framework?</a:t>
            </a:r>
          </a:p>
        </p:txBody>
      </p:sp>
      <p:sp>
        <p:nvSpPr>
          <p:cNvPr id="38" name="CaixaDeTexto 37"/>
          <p:cNvSpPr txBox="1"/>
          <p:nvPr/>
        </p:nvSpPr>
        <p:spPr>
          <a:xfrm>
            <a:off x="997854" y="4051325"/>
            <a:ext cx="7563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anose="02000505000000020004" pitchFamily="2" charset="0"/>
              </a:rPr>
              <a:t>¿Qué es LUIS?</a:t>
            </a:r>
            <a:br>
              <a:rPr lang="en-US" dirty="0">
                <a:latin typeface="Montserrat" panose="02000505000000020004" pitchFamily="2" charset="0"/>
              </a:rPr>
            </a:br>
            <a:r>
              <a:rPr lang="en-US" dirty="0">
                <a:latin typeface="Montserrat" panose="02000505000000020004" pitchFamily="2" charset="0"/>
                <a:ea typeface="Segoe UI" pitchFamily="34" charset="0"/>
              </a:rPr>
              <a:t/>
            </a:r>
            <a:br>
              <a:rPr lang="en-US" dirty="0">
                <a:latin typeface="Montserrat" panose="02000505000000020004" pitchFamily="2" charset="0"/>
                <a:ea typeface="Segoe UI" pitchFamily="34" charset="0"/>
              </a:rPr>
            </a:br>
            <a:endParaRPr lang="pt-BR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975267" y="2657105"/>
            <a:ext cx="5323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anose="02000505000000020004" pitchFamily="2" charset="0"/>
              </a:rPr>
              <a:t>¿Qué N</a:t>
            </a:r>
            <a:r>
              <a:rPr lang="pt-BR" dirty="0">
                <a:latin typeface="Montserrat" panose="02000505000000020004" pitchFamily="2" charset="0"/>
              </a:rPr>
              <a:t>O es um </a:t>
            </a:r>
            <a:r>
              <a:rPr lang="pt-BR" dirty="0" err="1">
                <a:latin typeface="Montserrat" panose="02000505000000020004" pitchFamily="2" charset="0"/>
              </a:rPr>
              <a:t>Bot</a:t>
            </a:r>
            <a:r>
              <a:rPr lang="pt-BR" dirty="0">
                <a:latin typeface="Montserrat" panose="02000505000000020004" pitchFamily="2" charset="0"/>
              </a:rPr>
              <a:t>?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986132" y="4740726"/>
            <a:ext cx="903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ontserrat" panose="02000505000000020004" pitchFamily="2" charset="0"/>
              </a:rPr>
              <a:t>¿</a:t>
            </a:r>
            <a:r>
              <a:rPr lang="pt-BR" dirty="0" err="1">
                <a:latin typeface="Montserrat" panose="02000505000000020004" pitchFamily="2" charset="0"/>
              </a:rPr>
              <a:t>Qué</a:t>
            </a:r>
            <a:r>
              <a:rPr lang="pt-BR" dirty="0">
                <a:latin typeface="Montserrat" panose="02000505000000020004" pitchFamily="2" charset="0"/>
              </a:rPr>
              <a:t> es el servicio </a:t>
            </a:r>
            <a:r>
              <a:rPr lang="pt-BR" dirty="0" err="1">
                <a:latin typeface="Montserrat" panose="02000505000000020004" pitchFamily="2" charset="0"/>
              </a:rPr>
              <a:t>QnA</a:t>
            </a:r>
            <a:r>
              <a:rPr lang="pt-BR" dirty="0">
                <a:latin typeface="Montserrat" panose="02000505000000020004" pitchFamily="2" charset="0"/>
              </a:rPr>
              <a:t> </a:t>
            </a:r>
            <a:r>
              <a:rPr lang="pt-BR" dirty="0" err="1">
                <a:latin typeface="Montserrat" panose="02000505000000020004" pitchFamily="2" charset="0"/>
              </a:rPr>
              <a:t>Maker</a:t>
            </a:r>
            <a:r>
              <a:rPr lang="pt-BR" dirty="0">
                <a:latin typeface="Montserrat" panose="02000505000000020004" pitchFamily="2" charset="0"/>
              </a:rPr>
              <a:t>?</a:t>
            </a:r>
          </a:p>
        </p:txBody>
      </p:sp>
      <p:sp>
        <p:nvSpPr>
          <p:cNvPr id="15" name="object 35"/>
          <p:cNvSpPr/>
          <p:nvPr/>
        </p:nvSpPr>
        <p:spPr>
          <a:xfrm>
            <a:off x="399726" y="2596865"/>
            <a:ext cx="463079" cy="4320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35"/>
          <p:cNvSpPr/>
          <p:nvPr/>
        </p:nvSpPr>
        <p:spPr>
          <a:xfrm>
            <a:off x="420046" y="3338545"/>
            <a:ext cx="463079" cy="4320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35"/>
          <p:cNvSpPr/>
          <p:nvPr/>
        </p:nvSpPr>
        <p:spPr>
          <a:xfrm>
            <a:off x="430206" y="4049745"/>
            <a:ext cx="463079" cy="4320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35"/>
          <p:cNvSpPr/>
          <p:nvPr/>
        </p:nvSpPr>
        <p:spPr>
          <a:xfrm>
            <a:off x="420046" y="4706051"/>
            <a:ext cx="463079" cy="4320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CaixaDeTexto 12"/>
          <p:cNvSpPr txBox="1"/>
          <p:nvPr/>
        </p:nvSpPr>
        <p:spPr>
          <a:xfrm>
            <a:off x="977542" y="2031583"/>
            <a:ext cx="5323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anose="02000505000000020004" pitchFamily="2" charset="0"/>
              </a:rPr>
              <a:t>¿Qué es un Bot?</a:t>
            </a:r>
            <a:br>
              <a:rPr lang="en-US" dirty="0">
                <a:latin typeface="Montserrat" panose="02000505000000020004" pitchFamily="2" charset="0"/>
              </a:rPr>
            </a:br>
            <a:endParaRPr lang="pt-BR" dirty="0">
              <a:latin typeface="Montserrat" panose="02000505000000020004" pitchFamily="2" charset="0"/>
            </a:endParaRPr>
          </a:p>
        </p:txBody>
      </p:sp>
      <p:sp>
        <p:nvSpPr>
          <p:cNvPr id="14" name="object 35"/>
          <p:cNvSpPr/>
          <p:nvPr/>
        </p:nvSpPr>
        <p:spPr>
          <a:xfrm>
            <a:off x="402001" y="1971343"/>
            <a:ext cx="463079" cy="4320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CaixaDeTexto 17"/>
          <p:cNvSpPr txBox="1"/>
          <p:nvPr/>
        </p:nvSpPr>
        <p:spPr>
          <a:xfrm>
            <a:off x="988406" y="5439037"/>
            <a:ext cx="903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ontserrat" panose="02000505000000020004" pitchFamily="2" charset="0"/>
              </a:rPr>
              <a:t>Use inteligencia artificial para resolver problemas empresariales</a:t>
            </a:r>
          </a:p>
        </p:txBody>
      </p:sp>
      <p:sp>
        <p:nvSpPr>
          <p:cNvPr id="22" name="object 35"/>
          <p:cNvSpPr/>
          <p:nvPr/>
        </p:nvSpPr>
        <p:spPr>
          <a:xfrm>
            <a:off x="422320" y="5404362"/>
            <a:ext cx="463079" cy="4320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845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17" grpId="0"/>
      <p:bldP spid="19" grpId="0"/>
      <p:bldP spid="15" grpId="0" animBg="1"/>
      <p:bldP spid="16" grpId="0" animBg="1"/>
      <p:bldP spid="20" grpId="0" animBg="1"/>
      <p:bldP spid="21" grpId="0" animBg="1"/>
      <p:bldP spid="13" grpId="0"/>
      <p:bldP spid="14" grpId="0" animBg="1"/>
      <p:bldP spid="18" grpId="0"/>
      <p:bldP spid="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255C4E-7E9E-40D9-A11A-6EA501162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32472" fontAlgn="base">
              <a:spcAft>
                <a:spcPct val="0"/>
              </a:spcAft>
            </a:pPr>
            <a:r>
              <a:rPr lang="en-US" dirty="0" smtClean="0">
                <a:solidFill>
                  <a:schemeClr val="tx1"/>
                </a:solidFill>
                <a:latin typeface="Montserrat" panose="02000505000000020004" pitchFamily="2" charset="0"/>
                <a:ea typeface="Segoe UI" pitchFamily="34" charset="0"/>
              </a:rPr>
              <a:t>Recursos </a:t>
            </a:r>
            <a:r>
              <a:rPr lang="en-US" dirty="0">
                <a:solidFill>
                  <a:schemeClr val="tx1"/>
                </a:solidFill>
                <a:latin typeface="Montserrat" panose="02000505000000020004" pitchFamily="2" charset="0"/>
                <a:ea typeface="Segoe UI" pitchFamily="34" charset="0"/>
              </a:rPr>
              <a:t>Adicionales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08DAC9A-97D9-6B4C-A037-40DA123B4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0293" y="1556239"/>
            <a:ext cx="2616488" cy="271425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pic>
        <p:nvPicPr>
          <p:cNvPr id="30" name="Picture 12">
            <a:extLst>
              <a:ext uri="{FF2B5EF4-FFF2-40B4-BE49-F238E27FC236}">
                <a16:creationId xmlns="" xmlns:a16="http://schemas.microsoft.com/office/drawing/2014/main" id="{CE309996-9C2B-4AF0-9803-BE68A3032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973" y="1229445"/>
            <a:ext cx="597101" cy="591832"/>
          </a:xfrm>
          <a:prstGeom prst="rect">
            <a:avLst/>
          </a:prstGeom>
        </p:spPr>
      </p:pic>
      <p:sp>
        <p:nvSpPr>
          <p:cNvPr id="31" name="CaixaDeTexto 30"/>
          <p:cNvSpPr txBox="1"/>
          <p:nvPr/>
        </p:nvSpPr>
        <p:spPr>
          <a:xfrm>
            <a:off x="704751" y="1249777"/>
            <a:ext cx="9847384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Montserrat" panose="02000505000000020004" pitchFamily="2" charset="0"/>
              </a:rPr>
              <a:t>Bot </a:t>
            </a:r>
            <a:r>
              <a:rPr lang="pt-B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Montserrat" panose="02000505000000020004" pitchFamily="2" charset="0"/>
              </a:rPr>
              <a:t>Framework: </a:t>
            </a:r>
            <a:r>
              <a:rPr lang="pt-B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Montserrat" panose="02000505000000020004" pitchFamily="2" charset="0"/>
                <a:hlinkClick r:id="rId6"/>
              </a:rPr>
              <a:t>https://</a:t>
            </a: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Montserrat" panose="02000505000000020004" pitchFamily="2" charset="0"/>
                <a:hlinkClick r:id="rId6"/>
              </a:rPr>
              <a:t>aka.ms/AA65v9f</a:t>
            </a: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Montserrat" panose="02000505000000020004" pitchFamily="2" charset="0"/>
              </a:rPr>
              <a:t> </a:t>
            </a:r>
          </a:p>
        </p:txBody>
      </p:sp>
      <p:pic>
        <p:nvPicPr>
          <p:cNvPr id="32" name="Picture 12">
            <a:extLst>
              <a:ext uri="{FF2B5EF4-FFF2-40B4-BE49-F238E27FC236}">
                <a16:creationId xmlns="" xmlns:a16="http://schemas.microsoft.com/office/drawing/2014/main" id="{CE309996-9C2B-4AF0-9803-BE68A3032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272" y="2186830"/>
            <a:ext cx="597101" cy="591832"/>
          </a:xfrm>
          <a:prstGeom prst="rect">
            <a:avLst/>
          </a:prstGeom>
        </p:spPr>
      </p:pic>
      <p:sp>
        <p:nvSpPr>
          <p:cNvPr id="33" name="CaixaDeTexto 32"/>
          <p:cNvSpPr txBox="1"/>
          <p:nvPr/>
        </p:nvSpPr>
        <p:spPr>
          <a:xfrm>
            <a:off x="770597" y="2171993"/>
            <a:ext cx="9847384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Montserrat" panose="02000505000000020004" pitchFamily="2" charset="0"/>
              </a:rPr>
              <a:t>LUIS</a:t>
            </a:r>
            <a:r>
              <a:rPr lang="pt-B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Montserrat" panose="02000505000000020004" pitchFamily="2" charset="0"/>
              </a:rPr>
              <a:t>: </a:t>
            </a:r>
            <a:r>
              <a:rPr lang="pt-B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Montserrat" panose="02000505000000020004" pitchFamily="2" charset="0"/>
                <a:hlinkClick r:id="rId7"/>
              </a:rPr>
              <a:t>https://</a:t>
            </a: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Montserrat" panose="02000505000000020004" pitchFamily="2" charset="0"/>
                <a:hlinkClick r:id="rId7"/>
              </a:rPr>
              <a:t>aka.ms/AA6583y</a:t>
            </a: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Montserrat" panose="02000505000000020004" pitchFamily="2" charset="0"/>
              </a:rPr>
              <a:t> </a:t>
            </a:r>
          </a:p>
        </p:txBody>
      </p:sp>
      <p:pic>
        <p:nvPicPr>
          <p:cNvPr id="34" name="Picture 12">
            <a:extLst>
              <a:ext uri="{FF2B5EF4-FFF2-40B4-BE49-F238E27FC236}">
                <a16:creationId xmlns="" xmlns:a16="http://schemas.microsoft.com/office/drawing/2014/main" id="{CE309996-9C2B-4AF0-9803-BE68A3032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890" y="4047283"/>
            <a:ext cx="597101" cy="591832"/>
          </a:xfrm>
          <a:prstGeom prst="rect">
            <a:avLst/>
          </a:prstGeom>
        </p:spPr>
      </p:pic>
      <p:sp>
        <p:nvSpPr>
          <p:cNvPr id="35" name="CaixaDeTexto 34"/>
          <p:cNvSpPr txBox="1"/>
          <p:nvPr/>
        </p:nvSpPr>
        <p:spPr>
          <a:xfrm>
            <a:off x="821592" y="4067615"/>
            <a:ext cx="9847384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Montserrat" panose="02000505000000020004" pitchFamily="2" charset="0"/>
              </a:rPr>
              <a:t>Pruebe </a:t>
            </a:r>
            <a:r>
              <a:rPr lang="pt-B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Montserrat" panose="02000505000000020004" pitchFamily="2" charset="0"/>
              </a:rPr>
              <a:t>Grátis </a:t>
            </a: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Montserrat" panose="02000505000000020004" pitchFamily="2" charset="0"/>
              </a:rPr>
              <a:t>- Cognitive </a:t>
            </a:r>
            <a:r>
              <a:rPr lang="pt-B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Montserrat" panose="02000505000000020004" pitchFamily="2" charset="0"/>
              </a:rPr>
              <a:t>Services: </a:t>
            </a:r>
            <a:r>
              <a:rPr lang="pt-B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Montserrat" panose="02000505000000020004" pitchFamily="2" charset="0"/>
                <a:hlinkClick r:id="rId8"/>
              </a:rPr>
              <a:t>https://</a:t>
            </a: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Montserrat" panose="02000505000000020004" pitchFamily="2" charset="0"/>
                <a:hlinkClick r:id="rId8"/>
              </a:rPr>
              <a:t>aka.ms/AA65v9g</a:t>
            </a: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Montserrat" panose="02000505000000020004" pitchFamily="2" charset="0"/>
              </a:rPr>
              <a:t> </a:t>
            </a:r>
            <a:endParaRPr lang="pt-BR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Montserrat" panose="02000505000000020004" pitchFamily="2" charset="0"/>
            </a:endParaRPr>
          </a:p>
        </p:txBody>
      </p:sp>
      <p:pic>
        <p:nvPicPr>
          <p:cNvPr id="36" name="Picture 12">
            <a:extLst>
              <a:ext uri="{FF2B5EF4-FFF2-40B4-BE49-F238E27FC236}">
                <a16:creationId xmlns="" xmlns:a16="http://schemas.microsoft.com/office/drawing/2014/main" id="{CE309996-9C2B-4AF0-9803-BE68A3032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798" y="5062464"/>
            <a:ext cx="597101" cy="591832"/>
          </a:xfrm>
          <a:prstGeom prst="rect">
            <a:avLst/>
          </a:prstGeom>
        </p:spPr>
      </p:pic>
      <p:sp>
        <p:nvSpPr>
          <p:cNvPr id="37" name="CaixaDeTexto 36"/>
          <p:cNvSpPr txBox="1"/>
          <p:nvPr/>
        </p:nvSpPr>
        <p:spPr>
          <a:xfrm>
            <a:off x="759124" y="5021249"/>
            <a:ext cx="9847384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Montserrat" panose="02000505000000020004" pitchFamily="2" charset="0"/>
              </a:rPr>
              <a:t>Pruebe Grátis A.I </a:t>
            </a: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Montserrat" panose="02000505000000020004" pitchFamily="2" charset="0"/>
              </a:rPr>
              <a:t>: </a:t>
            </a:r>
            <a:r>
              <a:rPr lang="pt-B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Montserrat" panose="02000505000000020004" pitchFamily="2" charset="0"/>
                <a:hlinkClick r:id="rId9"/>
              </a:rPr>
              <a:t>https://</a:t>
            </a: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Montserrat" panose="02000505000000020004" pitchFamily="2" charset="0"/>
                <a:hlinkClick r:id="rId9"/>
              </a:rPr>
              <a:t>aka.ms/AA65v9h</a:t>
            </a: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Montserrat" panose="02000505000000020004" pitchFamily="2" charset="0"/>
              </a:rPr>
              <a:t> </a:t>
            </a:r>
          </a:p>
        </p:txBody>
      </p:sp>
      <p:pic>
        <p:nvPicPr>
          <p:cNvPr id="38" name="Picture 12">
            <a:extLst>
              <a:ext uri="{FF2B5EF4-FFF2-40B4-BE49-F238E27FC236}">
                <a16:creationId xmlns="" xmlns:a16="http://schemas.microsoft.com/office/drawing/2014/main" id="{CE309996-9C2B-4AF0-9803-BE68A3032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571" y="3152420"/>
            <a:ext cx="597101" cy="591832"/>
          </a:xfrm>
          <a:prstGeom prst="rect">
            <a:avLst/>
          </a:prstGeom>
        </p:spPr>
      </p:pic>
      <p:sp>
        <p:nvSpPr>
          <p:cNvPr id="39" name="CaixaDeTexto 38"/>
          <p:cNvSpPr txBox="1"/>
          <p:nvPr/>
        </p:nvSpPr>
        <p:spPr>
          <a:xfrm>
            <a:off x="774896" y="3137583"/>
            <a:ext cx="9847384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Montserrat" panose="02000505000000020004" pitchFamily="2" charset="0"/>
              </a:rPr>
              <a:t>Site </a:t>
            </a:r>
            <a:r>
              <a:rPr lang="pt-B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Montserrat" panose="02000505000000020004" pitchFamily="2" charset="0"/>
              </a:rPr>
              <a:t>Luis.ai: </a:t>
            </a:r>
            <a:r>
              <a:rPr lang="pt-B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Montserrat" panose="02000505000000020004" pitchFamily="2" charset="0"/>
                <a:hlinkClick r:id="rId10"/>
              </a:rPr>
              <a:t>https://</a:t>
            </a: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Montserrat" panose="02000505000000020004" pitchFamily="2" charset="0"/>
                <a:hlinkClick r:id="rId10"/>
              </a:rPr>
              <a:t>luis.ai/home</a:t>
            </a: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Montserrat" panose="02000505000000020004" pitchFamily="2" charset="0"/>
              </a:rPr>
              <a:t> </a:t>
            </a:r>
          </a:p>
        </p:txBody>
      </p:sp>
      <p:pic>
        <p:nvPicPr>
          <p:cNvPr id="40" name="Picture 12">
            <a:extLst>
              <a:ext uri="{FF2B5EF4-FFF2-40B4-BE49-F238E27FC236}">
                <a16:creationId xmlns="" xmlns:a16="http://schemas.microsoft.com/office/drawing/2014/main" id="{CE309996-9C2B-4AF0-9803-BE68A3032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798" y="5943811"/>
            <a:ext cx="597101" cy="591832"/>
          </a:xfrm>
          <a:prstGeom prst="rect">
            <a:avLst/>
          </a:prstGeom>
        </p:spPr>
      </p:pic>
      <p:sp>
        <p:nvSpPr>
          <p:cNvPr id="41" name="CaixaDeTexto 40"/>
          <p:cNvSpPr txBox="1"/>
          <p:nvPr/>
        </p:nvSpPr>
        <p:spPr>
          <a:xfrm>
            <a:off x="724400" y="5995194"/>
            <a:ext cx="1116280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Montserrat" panose="02000505000000020004" pitchFamily="2" charset="0"/>
              </a:rPr>
              <a:t>Demos en GitHub: </a:t>
            </a:r>
            <a:r>
              <a:rPr lang="pt-BR" sz="2000" dirty="0">
                <a:latin typeface="Montserrat" panose="02000505000000020004" pitchFamily="2" charset="0"/>
                <a:hlinkClick r:id="rId11"/>
              </a:rPr>
              <a:t>https://</a:t>
            </a:r>
            <a:r>
              <a:rPr lang="pt-BR" sz="2000" dirty="0" smtClean="0">
                <a:latin typeface="Montserrat" panose="02000505000000020004" pitchFamily="2" charset="0"/>
                <a:hlinkClick r:id="rId11"/>
              </a:rPr>
              <a:t>github.com/glaucia86/demos-cdc-2019</a:t>
            </a:r>
            <a:r>
              <a:rPr lang="pt-BR" sz="2000" dirty="0" smtClean="0">
                <a:latin typeface="Montserrat" panose="02000505000000020004" pitchFamily="2" charset="0"/>
              </a:rPr>
              <a:t> </a:t>
            </a:r>
            <a:endParaRPr lang="pt-BR" sz="20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74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3ED23CB5-AFF5-49AB-9090-2BBC6C785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065" y="0"/>
            <a:ext cx="11889564" cy="917575"/>
          </a:xfrm>
        </p:spPr>
        <p:txBody>
          <a:bodyPr/>
          <a:lstStyle/>
          <a:p>
            <a:pPr algn="ctr"/>
            <a:r>
              <a:rPr lang="en-US" dirty="0" smtClean="0">
                <a:latin typeface="Montserrat" panose="02000505000000020004" pitchFamily="2" charset="0"/>
              </a:rPr>
              <a:t>Sea </a:t>
            </a:r>
            <a:r>
              <a:rPr lang="en-US" dirty="0">
                <a:latin typeface="Montserrat" panose="02000505000000020004" pitchFamily="2" charset="0"/>
              </a:rPr>
              <a:t>un </a:t>
            </a:r>
            <a:r>
              <a:rPr lang="en-US" dirty="0" smtClean="0">
                <a:latin typeface="Montserrat" panose="02000505000000020004" pitchFamily="2" charset="0"/>
              </a:rPr>
              <a:t>Ingeniero </a:t>
            </a:r>
            <a:r>
              <a:rPr lang="en-US" dirty="0">
                <a:latin typeface="Montserrat" panose="02000505000000020004" pitchFamily="2" charset="0"/>
              </a:rPr>
              <a:t>de I.A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E90C6DA-87E4-4EBD-AAD9-D11267A8FF9B}"/>
              </a:ext>
            </a:extLst>
          </p:cNvPr>
          <p:cNvSpPr txBox="1"/>
          <p:nvPr/>
        </p:nvSpPr>
        <p:spPr>
          <a:xfrm>
            <a:off x="1692321" y="685983"/>
            <a:ext cx="9212239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 err="1">
                <a:gradFill>
                  <a:gsLst>
                    <a:gs pos="2917">
                      <a:srgbClr val="FFB900"/>
                    </a:gs>
                    <a:gs pos="30000">
                      <a:srgbClr val="FFB900"/>
                    </a:gs>
                  </a:gsLst>
                  <a:lin ang="5400000" scaled="0"/>
                </a:gradFill>
                <a:latin typeface="Montserrat" panose="02000505000000020004" pitchFamily="2" charset="0"/>
              </a:rPr>
              <a:t>Cursos</a:t>
            </a:r>
            <a:r>
              <a:rPr lang="en-US" sz="3200" b="1" dirty="0">
                <a:gradFill>
                  <a:gsLst>
                    <a:gs pos="2917">
                      <a:srgbClr val="FFB900"/>
                    </a:gs>
                    <a:gs pos="30000">
                      <a:srgbClr val="FFB900"/>
                    </a:gs>
                  </a:gsLst>
                  <a:lin ang="5400000" scaled="0"/>
                </a:gradFill>
                <a:latin typeface="Montserrat" panose="02000505000000020004" pitchFamily="2" charset="0"/>
              </a:rPr>
              <a:t> </a:t>
            </a:r>
            <a:r>
              <a:rPr lang="en-US" sz="3200" b="1" dirty="0" err="1">
                <a:gradFill>
                  <a:gsLst>
                    <a:gs pos="2917">
                      <a:srgbClr val="FFB900"/>
                    </a:gs>
                    <a:gs pos="30000">
                      <a:srgbClr val="FFB900"/>
                    </a:gs>
                  </a:gsLst>
                  <a:lin ang="5400000" scaled="0"/>
                </a:gradFill>
                <a:latin typeface="Montserrat" panose="02000505000000020004" pitchFamily="2" charset="0"/>
              </a:rPr>
              <a:t>gratuitos</a:t>
            </a:r>
            <a:r>
              <a:rPr lang="en-US" sz="3200" b="1" dirty="0">
                <a:gradFill>
                  <a:gsLst>
                    <a:gs pos="2917">
                      <a:srgbClr val="FFB900"/>
                    </a:gs>
                    <a:gs pos="30000">
                      <a:srgbClr val="FFB900"/>
                    </a:gs>
                  </a:gsLst>
                  <a:lin ang="5400000" scaled="0"/>
                </a:gradFill>
                <a:latin typeface="Montserrat" panose="02000505000000020004" pitchFamily="2" charset="0"/>
              </a:rPr>
              <a:t> </a:t>
            </a:r>
            <a:r>
              <a:rPr lang="en-US" sz="3200" b="1" dirty="0" smtClean="0">
                <a:gradFill>
                  <a:gsLst>
                    <a:gs pos="2917">
                      <a:srgbClr val="FFB900"/>
                    </a:gs>
                    <a:gs pos="30000">
                      <a:srgbClr val="FFB900"/>
                    </a:gs>
                  </a:gsLst>
                  <a:lin ang="5400000" scaled="0"/>
                </a:gradFill>
                <a:latin typeface="Montserrat" panose="02000505000000020004" pitchFamily="2" charset="0"/>
              </a:rPr>
              <a:t>en </a:t>
            </a:r>
            <a:r>
              <a:rPr lang="en-US" sz="3200" b="1" dirty="0">
                <a:gradFill>
                  <a:gsLst>
                    <a:gs pos="2917">
                      <a:srgbClr val="FFB900"/>
                    </a:gs>
                    <a:gs pos="30000">
                      <a:srgbClr val="FFB900"/>
                    </a:gs>
                  </a:gsLst>
                  <a:lin ang="5400000" scaled="0"/>
                </a:gradFill>
                <a:latin typeface="Montserrat" panose="02000505000000020004" pitchFamily="2" charset="0"/>
              </a:rPr>
              <a:t>Microsoft Learn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="" xmlns:a16="http://schemas.microsoft.com/office/drawing/2014/main" id="{EE90C6DA-87E4-4EBD-AAD9-D11267A8FF9B}"/>
              </a:ext>
            </a:extLst>
          </p:cNvPr>
          <p:cNvSpPr txBox="1"/>
          <p:nvPr/>
        </p:nvSpPr>
        <p:spPr>
          <a:xfrm>
            <a:off x="1180619" y="6366661"/>
            <a:ext cx="971115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 smtClean="0">
                <a:gradFill>
                  <a:gsLst>
                    <a:gs pos="2917">
                      <a:srgbClr val="FFB900"/>
                    </a:gs>
                    <a:gs pos="30000">
                      <a:srgbClr val="FFB900"/>
                    </a:gs>
                  </a:gsLst>
                  <a:lin ang="5400000" scaled="0"/>
                </a:gradFill>
                <a:latin typeface="Montserrat" panose="02000505000000020004" pitchFamily="2" charset="0"/>
              </a:rPr>
              <a:t>Más</a:t>
            </a:r>
            <a:r>
              <a:rPr lang="en-US" sz="2400" dirty="0" smtClean="0">
                <a:gradFill>
                  <a:gsLst>
                    <a:gs pos="2917">
                      <a:srgbClr val="FFB900"/>
                    </a:gs>
                    <a:gs pos="30000">
                      <a:srgbClr val="FFB900"/>
                    </a:gs>
                  </a:gsLst>
                  <a:lin ang="5400000" scaled="0"/>
                </a:gradFill>
                <a:latin typeface="Montserrat" panose="02000505000000020004" pitchFamily="2" charset="0"/>
              </a:rPr>
              <a:t> </a:t>
            </a:r>
            <a:r>
              <a:rPr lang="en-US" sz="2400" dirty="0" smtClean="0">
                <a:gradFill>
                  <a:gsLst>
                    <a:gs pos="2917">
                      <a:srgbClr val="FFB900"/>
                    </a:gs>
                    <a:gs pos="30000">
                      <a:srgbClr val="FFB900"/>
                    </a:gs>
                  </a:gsLst>
                  <a:lin ang="5400000" scaled="0"/>
                </a:gradFill>
                <a:latin typeface="Montserrat" panose="02000505000000020004" pitchFamily="2" charset="0"/>
              </a:rPr>
              <a:t>informaciones: https</a:t>
            </a:r>
            <a:r>
              <a:rPr lang="en-US" sz="2400" dirty="0">
                <a:gradFill>
                  <a:gsLst>
                    <a:gs pos="2917">
                      <a:srgbClr val="FFB900"/>
                    </a:gs>
                    <a:gs pos="30000">
                      <a:srgbClr val="FFB900"/>
                    </a:gs>
                  </a:gsLst>
                  <a:lin ang="5400000" scaled="0"/>
                </a:gradFill>
                <a:latin typeface="Montserrat" panose="02000505000000020004" pitchFamily="2" charset="0"/>
              </a:rPr>
              <a:t>://aka.ms/cursos-gratis-ms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285" y="4580121"/>
            <a:ext cx="2168126" cy="2313047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221" y="1355913"/>
            <a:ext cx="499110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4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5">
            <a:extLst>
              <a:ext uri="{FF2B5EF4-FFF2-40B4-BE49-F238E27FC236}">
                <a16:creationId xmlns="" xmlns:a16="http://schemas.microsoft.com/office/drawing/2014/main" id="{CE3B908E-624C-4BEC-B6F9-7BAB5D8D3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" y="1261254"/>
            <a:ext cx="12431096" cy="248390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="" xmlns:a16="http://schemas.microsoft.com/office/drawing/2014/main" id="{C0AF9015-C850-4845-A4AC-10ADF3BD7106}"/>
              </a:ext>
            </a:extLst>
          </p:cNvPr>
          <p:cNvSpPr txBox="1"/>
          <p:nvPr/>
        </p:nvSpPr>
        <p:spPr>
          <a:xfrm>
            <a:off x="3325675" y="4917670"/>
            <a:ext cx="5942634" cy="5650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72" dirty="0">
                <a:latin typeface="Montserrat" panose="02000505000000020004" pitchFamily="2" charset="0"/>
              </a:rPr>
              <a:t>¡Muchas </a:t>
            </a:r>
            <a:r>
              <a:rPr lang="en-US" sz="3672" dirty="0" smtClean="0">
                <a:latin typeface="Montserrat" panose="02000505000000020004" pitchFamily="2" charset="0"/>
              </a:rPr>
              <a:t>Gracias</a:t>
            </a:r>
            <a:r>
              <a:rPr lang="en-US" sz="3672" dirty="0">
                <a:latin typeface="Montserrat" panose="02000505000000020004" pitchFamily="2" charset="0"/>
              </a:rPr>
              <a:t>!</a:t>
            </a:r>
            <a:endParaRPr lang="en-US" sz="1836" dirty="0"/>
          </a:p>
        </p:txBody>
      </p:sp>
      <p:pic>
        <p:nvPicPr>
          <p:cNvPr id="7" name="Imagem 7" descr="Uma imagem contendo pessoa, ao ar livre, edifício, mulher&#10;&#10;Descrição gerada com muito alta confiança">
            <a:extLst>
              <a:ext uri="{FF2B5EF4-FFF2-40B4-BE49-F238E27FC236}">
                <a16:creationId xmlns="" xmlns:a16="http://schemas.microsoft.com/office/drawing/2014/main" id="{5148121D-5176-4D70-AFAA-45E2B3D00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9" y="1256917"/>
            <a:ext cx="2797810" cy="2492124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="" xmlns:a16="http://schemas.microsoft.com/office/drawing/2014/main" id="{B4CC2894-A7F2-4567-B74F-215F6403379E}"/>
              </a:ext>
            </a:extLst>
          </p:cNvPr>
          <p:cNvSpPr txBox="1"/>
          <p:nvPr/>
        </p:nvSpPr>
        <p:spPr>
          <a:xfrm>
            <a:off x="3548479" y="1873550"/>
            <a:ext cx="5942634" cy="608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40" dirty="0">
                <a:latin typeface="Montserrat" panose="02000505000000020004" pitchFamily="2" charset="0"/>
              </a:rPr>
              <a:t>gllemos@microsoft.com</a:t>
            </a:r>
            <a:endParaRPr lang="en-US" sz="1785" dirty="0">
              <a:latin typeface="Montserrat" panose="02000505000000020004" pitchFamily="2" charset="0"/>
              <a:cs typeface="Segoe UI"/>
            </a:endParaRPr>
          </a:p>
          <a:p>
            <a:endParaRPr lang="en-US" sz="1836" dirty="0"/>
          </a:p>
        </p:txBody>
      </p:sp>
      <p:pic>
        <p:nvPicPr>
          <p:cNvPr id="12" name="Gráfico 12" descr="Envelope">
            <a:extLst>
              <a:ext uri="{FF2B5EF4-FFF2-40B4-BE49-F238E27FC236}">
                <a16:creationId xmlns="" xmlns:a16="http://schemas.microsoft.com/office/drawing/2014/main" id="{67D15A75-86CC-4BD8-8F4C-968CD0A926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01073" y="1711499"/>
            <a:ext cx="659757" cy="659757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="" xmlns:a16="http://schemas.microsoft.com/office/drawing/2014/main" id="{BEF40C03-1346-49B8-8DD3-61CB7A2B5615}"/>
              </a:ext>
            </a:extLst>
          </p:cNvPr>
          <p:cNvSpPr txBox="1"/>
          <p:nvPr/>
        </p:nvSpPr>
        <p:spPr>
          <a:xfrm>
            <a:off x="3554979" y="2542770"/>
            <a:ext cx="5942634" cy="608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40" dirty="0">
                <a:latin typeface="Montserrat" panose="02000505000000020004" pitchFamily="2" charset="0"/>
              </a:rPr>
              <a:t>@glaucia_lemos86</a:t>
            </a:r>
            <a:endParaRPr lang="en-US" sz="1785" dirty="0">
              <a:latin typeface="Montserrat" panose="02000505000000020004" pitchFamily="2" charset="0"/>
              <a:cs typeface="Segoe UI"/>
            </a:endParaRPr>
          </a:p>
          <a:p>
            <a:endParaRPr lang="en-US" sz="1836" dirty="0"/>
          </a:p>
        </p:txBody>
      </p:sp>
      <p:pic>
        <p:nvPicPr>
          <p:cNvPr id="1026" name="Picture 2" descr="Imagem relacionad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798" y="2423390"/>
            <a:ext cx="614704" cy="61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54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ontserrat" panose="02000505000000020004" pitchFamily="2" charset="0"/>
              </a:rPr>
              <a:t>Pero… ¿Qué es un Bot?</a:t>
            </a:r>
            <a:br>
              <a:rPr lang="en-US" dirty="0" smtClean="0">
                <a:latin typeface="Montserrat" panose="02000505000000020004" pitchFamily="2" charset="0"/>
              </a:rPr>
            </a:b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  <a:latin typeface="Montserrat" panose="02000505000000020004" pitchFamily="2" charset="0"/>
            </a:endParaRP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34580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>
                <a:solidFill>
                  <a:schemeClr val="tx1"/>
                </a:solidFill>
                <a:latin typeface="Montserrat" panose="02000505000000020004" pitchFamily="2" charset="0"/>
              </a:rPr>
              <a:t>Es una aplicación con interfaz diferente y que nos permiten interactuar a través de otras funcionalidades, por </a:t>
            </a:r>
            <a:r>
              <a:rPr lang="en-US" sz="2800" dirty="0" err="1" smtClean="0">
                <a:solidFill>
                  <a:schemeClr val="tx1"/>
                </a:solidFill>
                <a:latin typeface="Montserrat" panose="02000505000000020004" pitchFamily="2" charset="0"/>
              </a:rPr>
              <a:t>ej</a:t>
            </a:r>
            <a:r>
              <a:rPr lang="en-US" sz="2800" dirty="0" smtClean="0">
                <a:solidFill>
                  <a:schemeClr val="tx1"/>
                </a:solidFill>
                <a:latin typeface="Montserrat" panose="02000505000000020004" pitchFamily="2" charset="0"/>
              </a:rPr>
              <a:t>.:</a:t>
            </a: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  <a:latin typeface="Montserrat" panose="02000505000000020004" pitchFamily="2" charset="0"/>
            </a:endParaRPr>
          </a:p>
          <a:p>
            <a:pPr lvl="1"/>
            <a:r>
              <a:rPr lang="en-US" sz="2400" dirty="0" smtClean="0">
                <a:latin typeface="Montserrat" panose="02000505000000020004" pitchFamily="2" charset="0"/>
              </a:rPr>
              <a:t>Textos</a:t>
            </a:r>
            <a:endParaRPr lang="en-US" sz="2400" dirty="0">
              <a:latin typeface="Montserrat" panose="02000505000000020004" pitchFamily="2" charset="0"/>
            </a:endParaRPr>
          </a:p>
          <a:p>
            <a:pPr lvl="1"/>
            <a:r>
              <a:rPr lang="en-US" sz="2400" dirty="0" smtClean="0">
                <a:latin typeface="Montserrat" panose="02000505000000020004" pitchFamily="2" charset="0"/>
              </a:rPr>
              <a:t>Voz</a:t>
            </a:r>
          </a:p>
          <a:p>
            <a:pPr lvl="1"/>
            <a:r>
              <a:rPr lang="en-US" sz="2400" dirty="0" smtClean="0">
                <a:latin typeface="Montserrat" panose="02000505000000020004" pitchFamily="2" charset="0"/>
              </a:rPr>
              <a:t>Video</a:t>
            </a:r>
            <a:endParaRPr lang="en-US" sz="2400" dirty="0">
              <a:latin typeface="Montserrat" panose="02000505000000020004" pitchFamily="2" charset="0"/>
            </a:endParaRPr>
          </a:p>
          <a:p>
            <a:pPr lvl="1"/>
            <a:r>
              <a:rPr lang="en-US" sz="2400" dirty="0" smtClean="0">
                <a:latin typeface="Montserrat" panose="02000505000000020004" pitchFamily="2" charset="0"/>
              </a:rPr>
              <a:t>Imágenes</a:t>
            </a:r>
            <a:endParaRPr lang="en-US" sz="2400" dirty="0">
              <a:latin typeface="Montserrat" panose="02000505000000020004" pitchFamily="2" charset="0"/>
            </a:endParaRPr>
          </a:p>
          <a:p>
            <a:pPr lvl="1"/>
            <a:r>
              <a:rPr lang="en-US" sz="2400" dirty="0" smtClean="0">
                <a:latin typeface="Montserrat" panose="02000505000000020004" pitchFamily="2" charset="0"/>
              </a:rPr>
              <a:t>Botones/</a:t>
            </a:r>
            <a:r>
              <a:rPr lang="en-US" sz="2400" dirty="0" err="1" smtClean="0">
                <a:latin typeface="Montserrat" panose="02000505000000020004" pitchFamily="2" charset="0"/>
              </a:rPr>
              <a:t>Acciones</a:t>
            </a:r>
            <a:endParaRPr lang="en-US" sz="2400" dirty="0">
              <a:latin typeface="Montserrat" panose="02000505000000020004" pitchFamily="2" charset="0"/>
            </a:endParaRPr>
          </a:p>
          <a:p>
            <a:pPr marL="228600" lvl="1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</p:spTree>
    <p:extLst>
      <p:ext uri="{BB962C8B-B14F-4D97-AF65-F5344CB8AC3E}">
        <p14:creationId xmlns:p14="http://schemas.microsoft.com/office/powerpoint/2010/main" val="419668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ontserrat" panose="02000505000000020004" pitchFamily="2" charset="0"/>
              </a:rPr>
              <a:t>¿Cuáles son las Características de un Bot?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01015" y="1914266"/>
            <a:ext cx="11888787" cy="355174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>
                <a:solidFill>
                  <a:schemeClr val="tx1"/>
                </a:solidFill>
                <a:latin typeface="Montserrat" panose="02000505000000020004" pitchFamily="2" charset="0"/>
              </a:rPr>
              <a:t>Imagine un Bot como:</a:t>
            </a: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  <a:latin typeface="Montserrat" panose="02000505000000020004" pitchFamily="2" charset="0"/>
            </a:endParaRPr>
          </a:p>
          <a:p>
            <a:pPr lvl="1"/>
            <a:r>
              <a:rPr lang="en-US" sz="2400" dirty="0" smtClean="0">
                <a:latin typeface="Montserrat" panose="02000505000000020004" pitchFamily="2" charset="0"/>
              </a:rPr>
              <a:t>Un Asistente o un Secretario</a:t>
            </a:r>
            <a:endParaRPr lang="en-US" sz="2400" dirty="0">
              <a:latin typeface="Montserrat" panose="02000505000000020004" pitchFamily="2" charset="0"/>
            </a:endParaRPr>
          </a:p>
          <a:p>
            <a:pPr lvl="1"/>
            <a:r>
              <a:rPr lang="en-US" sz="2400" dirty="0">
                <a:latin typeface="Montserrat" panose="02000505000000020004" pitchFamily="2" charset="0"/>
              </a:rPr>
              <a:t>Interactúa hablando en lenguaje </a:t>
            </a:r>
            <a:r>
              <a:rPr lang="en-US" sz="2400" dirty="0" smtClean="0">
                <a:latin typeface="Montserrat" panose="02000505000000020004" pitchFamily="2" charset="0"/>
              </a:rPr>
              <a:t>natural</a:t>
            </a:r>
            <a:r>
              <a:rPr lang="en-US" sz="2400" dirty="0">
                <a:latin typeface="Montserrat" panose="02000505000000020004" pitchFamily="2" charset="0"/>
              </a:rPr>
              <a:t> </a:t>
            </a:r>
            <a:r>
              <a:rPr lang="en-US" sz="2400" dirty="0" smtClean="0">
                <a:latin typeface="Montserrat" panose="02000505000000020004" pitchFamily="2" charset="0"/>
              </a:rPr>
              <a:t>(NLP &amp; LUIS)</a:t>
            </a:r>
          </a:p>
          <a:p>
            <a:pPr lvl="1"/>
            <a:r>
              <a:rPr lang="en-US" sz="2400" dirty="0">
                <a:latin typeface="Montserrat" panose="02000505000000020004" pitchFamily="2" charset="0"/>
              </a:rPr>
              <a:t>Pueden comunicarse por medio de: textos, voz y vídeo </a:t>
            </a:r>
            <a:endParaRPr lang="en-US" sz="2400" dirty="0" smtClean="0">
              <a:latin typeface="Montserrat" panose="02000505000000020004" pitchFamily="2" charset="0"/>
            </a:endParaRPr>
          </a:p>
          <a:p>
            <a:pPr lvl="1"/>
            <a:r>
              <a:rPr lang="en-US" sz="2400" dirty="0">
                <a:latin typeface="Montserrat" panose="02000505000000020004" pitchFamily="2" charset="0"/>
              </a:rPr>
              <a:t>Generalmente se enfocan en tareas y habilidades específicas</a:t>
            </a:r>
            <a:r>
              <a:rPr lang="en-US" sz="2400" dirty="0" smtClean="0">
                <a:latin typeface="Montserrat" panose="02000505000000020004" pitchFamily="2" charset="0"/>
              </a:rPr>
              <a:t>.</a:t>
            </a:r>
          </a:p>
          <a:p>
            <a:pPr marL="228600" lvl="1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pic>
        <p:nvPicPr>
          <p:cNvPr id="7" name="light.png" descr="ligh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94921" y="2726732"/>
            <a:ext cx="933838" cy="13540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4110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Montserrat" panose="02000505000000020004" pitchFamily="2" charset="0"/>
              </a:rPr>
              <a:t>¿Dónde encontramos los Bots / ChatBots?</a:t>
            </a:r>
            <a:r>
              <a:rPr lang="en-US" sz="4400" dirty="0" smtClean="0">
                <a:latin typeface="Montserrat" panose="02000505000000020004" pitchFamily="2" charset="0"/>
              </a:rPr>
              <a:t/>
            </a:r>
            <a:br>
              <a:rPr lang="en-US" sz="4400" dirty="0" smtClean="0">
                <a:latin typeface="Montserrat" panose="02000505000000020004" pitchFamily="2" charset="0"/>
              </a:rPr>
            </a:br>
            <a:endParaRPr lang="en-US" sz="44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  <a:latin typeface="Montserrat" panose="02000505000000020004" pitchFamily="2" charset="0"/>
            </a:endParaRP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991041"/>
          </a:xfrm>
        </p:spPr>
        <p:txBody>
          <a:bodyPr/>
          <a:lstStyle/>
          <a:p>
            <a:pPr marL="228600" lvl="1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sp>
        <p:nvSpPr>
          <p:cNvPr id="10" name="Elipse 9"/>
          <p:cNvSpPr/>
          <p:nvPr/>
        </p:nvSpPr>
        <p:spPr bwMode="auto">
          <a:xfrm>
            <a:off x="226587" y="1565294"/>
            <a:ext cx="2965938" cy="298938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24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272955" y="2579426"/>
            <a:ext cx="2784144" cy="103412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/>
            <a:r>
              <a:rPr lang="pt-BR" sz="2400" b="1" dirty="0"/>
              <a:t>Atención al Cliente</a:t>
            </a:r>
          </a:p>
        </p:txBody>
      </p:sp>
      <p:sp>
        <p:nvSpPr>
          <p:cNvPr id="12" name="Elipse 11"/>
          <p:cNvSpPr/>
          <p:nvPr/>
        </p:nvSpPr>
        <p:spPr bwMode="auto">
          <a:xfrm>
            <a:off x="3259016" y="1688123"/>
            <a:ext cx="2965938" cy="298938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2400" dirty="0" smtClean="0"/>
          </a:p>
        </p:txBody>
      </p:sp>
      <p:sp>
        <p:nvSpPr>
          <p:cNvPr id="14" name="CaixaDeTexto 13"/>
          <p:cNvSpPr txBox="1"/>
          <p:nvPr/>
        </p:nvSpPr>
        <p:spPr>
          <a:xfrm>
            <a:off x="3400566" y="2868305"/>
            <a:ext cx="2784144" cy="66479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/>
            <a:r>
              <a:rPr lang="pt-BR" sz="2400" b="1" dirty="0" smtClean="0"/>
              <a:t>Help Desk</a:t>
            </a:r>
            <a:endParaRPr lang="pt-BR" sz="2400" b="1" dirty="0"/>
          </a:p>
        </p:txBody>
      </p:sp>
      <p:sp>
        <p:nvSpPr>
          <p:cNvPr id="15" name="Elipse 14"/>
          <p:cNvSpPr/>
          <p:nvPr/>
        </p:nvSpPr>
        <p:spPr bwMode="auto">
          <a:xfrm>
            <a:off x="6264148" y="1699847"/>
            <a:ext cx="2965938" cy="2989385"/>
          </a:xfrm>
          <a:prstGeom prst="ellipse">
            <a:avLst/>
          </a:prstGeom>
          <a:solidFill>
            <a:srgbClr val="B4009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24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6391702" y="2775046"/>
            <a:ext cx="2784144" cy="14034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/>
            <a:r>
              <a:rPr lang="pt-BR" sz="2400" b="1" dirty="0" smtClean="0"/>
              <a:t>Experiencia de Compras</a:t>
            </a:r>
          </a:p>
          <a:p>
            <a:pPr algn="ctr"/>
            <a:endParaRPr lang="pt-BR" sz="2400" b="1" dirty="0"/>
          </a:p>
        </p:txBody>
      </p:sp>
      <p:sp>
        <p:nvSpPr>
          <p:cNvPr id="17" name="Elipse 16"/>
          <p:cNvSpPr/>
          <p:nvPr/>
        </p:nvSpPr>
        <p:spPr bwMode="auto">
          <a:xfrm>
            <a:off x="9355016" y="1754309"/>
            <a:ext cx="2965938" cy="2989385"/>
          </a:xfrm>
          <a:prstGeom prst="ellipse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2300" b="1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9519314" y="2763672"/>
            <a:ext cx="2784144" cy="14034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/>
            <a:r>
              <a:rPr lang="pt-BR" sz="2400" b="1" dirty="0" smtClean="0"/>
              <a:t>Soporte al Empleado</a:t>
            </a:r>
          </a:p>
          <a:p>
            <a:pPr algn="ctr"/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16770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/>
      <p:bldP spid="12" grpId="0" animBg="1"/>
      <p:bldP spid="14" grpId="0"/>
      <p:bldP spid="15" grpId="0" animBg="1"/>
      <p:bldP spid="16" grpId="0"/>
      <p:bldP spid="17" grpId="0" animBg="1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889564" cy="917575"/>
          </a:xfrm>
        </p:spPr>
        <p:txBody>
          <a:bodyPr/>
          <a:lstStyle/>
          <a:p>
            <a:r>
              <a:rPr lang="en-US" dirty="0" smtClean="0">
                <a:latin typeface="Montserrat" panose="02000505000000020004" pitchFamily="2" charset="0"/>
              </a:rPr>
              <a:t>¿Qué N</a:t>
            </a:r>
            <a:r>
              <a:rPr lang="pt-BR" dirty="0" smtClean="0">
                <a:latin typeface="Montserrat" panose="02000505000000020004" pitchFamily="2" charset="0"/>
              </a:rPr>
              <a:t>O es um Bot?</a:t>
            </a:r>
            <a:r>
              <a:rPr lang="en-US" dirty="0" smtClean="0">
                <a:latin typeface="Montserrat" panose="02000505000000020004" pitchFamily="2" charset="0"/>
              </a:rPr>
              <a:t/>
            </a:r>
            <a:br>
              <a:rPr lang="en-US" dirty="0" smtClean="0">
                <a:latin typeface="Montserrat" panose="02000505000000020004" pitchFamily="2" charset="0"/>
              </a:rPr>
            </a:b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  <a:latin typeface="Montserrat" panose="02000505000000020004" pitchFamily="2" charset="0"/>
            </a:endParaRP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77923" y="1116133"/>
            <a:ext cx="11888787" cy="1803571"/>
          </a:xfrm>
        </p:spPr>
        <p:txBody>
          <a:bodyPr/>
          <a:lstStyle/>
          <a:p>
            <a:pPr lvl="1"/>
            <a:r>
              <a:rPr lang="en-US" sz="2400" dirty="0" smtClean="0">
                <a:latin typeface="Montserrat" panose="02000505000000020004" pitchFamily="2" charset="0"/>
              </a:rPr>
              <a:t>Inteligencia Artificial</a:t>
            </a:r>
          </a:p>
          <a:p>
            <a:pPr lvl="1"/>
            <a:r>
              <a:rPr lang="en-US" sz="2400" dirty="0" smtClean="0">
                <a:latin typeface="Montserrat" panose="02000505000000020004" pitchFamily="2" charset="0"/>
              </a:rPr>
              <a:t>Sólo procesan textos, voz, imágenes, videos</a:t>
            </a:r>
          </a:p>
          <a:p>
            <a:pPr lvl="1"/>
            <a:r>
              <a:rPr lang="en-US" sz="2400" dirty="0" smtClean="0">
                <a:latin typeface="Montserrat" panose="02000505000000020004" pitchFamily="2" charset="0"/>
              </a:rPr>
              <a:t>Procesamiento </a:t>
            </a:r>
            <a:r>
              <a:rPr lang="en-US" sz="2400" dirty="0">
                <a:latin typeface="Montserrat" panose="02000505000000020004" pitchFamily="2" charset="0"/>
              </a:rPr>
              <a:t>del Lenguaje Natural. </a:t>
            </a: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69" y="3317184"/>
            <a:ext cx="4885279" cy="242696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241" y="3321077"/>
            <a:ext cx="4885279" cy="2411387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5521835" y="3745833"/>
            <a:ext cx="10252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dirty="0"/>
              <a:t>≠</a:t>
            </a:r>
          </a:p>
        </p:txBody>
      </p:sp>
    </p:spTree>
    <p:extLst>
      <p:ext uri="{BB962C8B-B14F-4D97-AF65-F5344CB8AC3E}">
        <p14:creationId xmlns:p14="http://schemas.microsoft.com/office/powerpoint/2010/main" val="274633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65845" y="1385520"/>
            <a:ext cx="11889564" cy="917575"/>
          </a:xfrm>
        </p:spPr>
        <p:txBody>
          <a:bodyPr/>
          <a:lstStyle/>
          <a:p>
            <a:pPr algn="ctr"/>
            <a:r>
              <a:rPr lang="en-US" dirty="0" smtClean="0">
                <a:latin typeface="Montserrat" panose="02000505000000020004" pitchFamily="2" charset="0"/>
              </a:rPr>
              <a:t>Dale! Yo </a:t>
            </a:r>
            <a:r>
              <a:rPr lang="en-US" dirty="0">
                <a:latin typeface="Montserrat" panose="02000505000000020004" pitchFamily="2" charset="0"/>
              </a:rPr>
              <a:t>e</a:t>
            </a:r>
            <a:r>
              <a:rPr lang="en-US" dirty="0" smtClean="0">
                <a:latin typeface="Montserrat" panose="02000505000000020004" pitchFamily="2" charset="0"/>
              </a:rPr>
              <a:t>ntendí </a:t>
            </a:r>
            <a:r>
              <a:rPr lang="en-US" dirty="0">
                <a:latin typeface="Montserrat" panose="02000505000000020004" pitchFamily="2" charset="0"/>
              </a:rPr>
              <a:t>.... Pero, </a:t>
            </a:r>
            <a:r>
              <a:rPr lang="en-US" dirty="0" smtClean="0">
                <a:latin typeface="Montserrat" panose="02000505000000020004" pitchFamily="2" charset="0"/>
              </a:rPr>
              <a:t>¿Cómo puedo </a:t>
            </a:r>
            <a:r>
              <a:rPr lang="en-US" dirty="0">
                <a:latin typeface="Montserrat" panose="02000505000000020004" pitchFamily="2" charset="0"/>
              </a:rPr>
              <a:t>desarrollar un Bot ?!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  <a:latin typeface="Montserrat" panose="02000505000000020004" pitchFamily="2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364" y="3370649"/>
            <a:ext cx="2975212" cy="297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3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Montserrat" panose="02000505000000020004" pitchFamily="2" charset="0"/>
              </a:rPr>
              <a:t>¿Qué es </a:t>
            </a:r>
            <a:r>
              <a:rPr lang="pt-BR" sz="4400" b="1" dirty="0" smtClean="0">
                <a:latin typeface="Montserrat" panose="02000505000000020004" pitchFamily="2" charset="0"/>
              </a:rPr>
              <a:t>Bot</a:t>
            </a:r>
            <a:r>
              <a:rPr lang="pt-BR" b="1" dirty="0" smtClean="0">
                <a:latin typeface="Montserrat" panose="02000505000000020004" pitchFamily="2" charset="0"/>
              </a:rPr>
              <a:t> Framework?</a:t>
            </a:r>
            <a:r>
              <a:rPr lang="pt-BR" b="1" dirty="0"/>
              <a:t/>
            </a:r>
            <a:br>
              <a:rPr lang="pt-BR" b="1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22830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  <a:latin typeface="Montserrat" panose="02000505000000020004" pitchFamily="2" charset="0"/>
              </a:rPr>
              <a:t>Es una plataforma y herramientas de Microsoft para desarrollar un conjunto de servicios de conversión inteligentes en multicanales!</a:t>
            </a:r>
            <a:endParaRPr lang="en-US" sz="2800" dirty="0" smtClean="0">
              <a:solidFill>
                <a:schemeClr val="tx1"/>
              </a:solidFill>
              <a:latin typeface="Montserrat" panose="02000505000000020004" pitchFamily="2" charset="0"/>
            </a:endParaRPr>
          </a:p>
          <a:p>
            <a:pPr marL="228600" lvl="1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47" y="2960194"/>
            <a:ext cx="2943225" cy="2886075"/>
          </a:xfrm>
          <a:prstGeom prst="rect">
            <a:avLst/>
          </a:prstGeom>
        </p:spPr>
      </p:pic>
      <p:cxnSp>
        <p:nvCxnSpPr>
          <p:cNvPr id="9" name="Conector de seta reta 8"/>
          <p:cNvCxnSpPr/>
          <p:nvPr/>
        </p:nvCxnSpPr>
        <p:spPr>
          <a:xfrm>
            <a:off x="3508131" y="3341077"/>
            <a:ext cx="5424854" cy="47478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 flipV="1">
            <a:off x="3525715" y="3886200"/>
            <a:ext cx="5416062" cy="36048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 flipV="1">
            <a:off x="3578469" y="3982915"/>
            <a:ext cx="5354516" cy="984739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 flipV="1">
            <a:off x="3613638" y="4079631"/>
            <a:ext cx="5301762" cy="162657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m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718" y="3063626"/>
            <a:ext cx="1904762" cy="1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7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aixaDeTexto 20"/>
          <p:cNvSpPr txBox="1"/>
          <p:nvPr/>
        </p:nvSpPr>
        <p:spPr>
          <a:xfrm>
            <a:off x="4198773" y="1863791"/>
            <a:ext cx="2401763" cy="3094182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1" dirty="0">
                <a:latin typeface="Montserrat" panose="02000505000000020004" pitchFamily="2" charset="0"/>
              </a:rPr>
              <a:t>Arquitectura de un Bot </a:t>
            </a:r>
            <a:r>
              <a:rPr lang="pt-BR" sz="4400" b="1" dirty="0" smtClean="0">
                <a:latin typeface="Montserrat" panose="02000505000000020004" pitchFamily="2" charset="0"/>
              </a:rPr>
              <a:t>Framework</a:t>
            </a:r>
            <a:br>
              <a:rPr lang="pt-BR" sz="4400" b="1" dirty="0" smtClean="0">
                <a:latin typeface="Montserrat" panose="02000505000000020004" pitchFamily="2" charset="0"/>
              </a:rPr>
            </a:br>
            <a:r>
              <a:rPr lang="en-US" dirty="0" smtClean="0"/>
              <a:t/>
            </a:r>
            <a:br>
              <a:rPr lang="en-US" dirty="0" smtClean="0"/>
            </a:b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cxnSp>
        <p:nvCxnSpPr>
          <p:cNvPr id="19" name="Straight Arrow Connector 32"/>
          <p:cNvCxnSpPr/>
          <p:nvPr/>
        </p:nvCxnSpPr>
        <p:spPr>
          <a:xfrm flipH="1" flipV="1">
            <a:off x="2776589" y="4147892"/>
            <a:ext cx="190006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35"/>
          <p:cNvCxnSpPr/>
          <p:nvPr/>
        </p:nvCxnSpPr>
        <p:spPr>
          <a:xfrm flipH="1">
            <a:off x="6144967" y="4183060"/>
            <a:ext cx="2438401" cy="2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31"/>
          <p:cNvCxnSpPr/>
          <p:nvPr/>
        </p:nvCxnSpPr>
        <p:spPr>
          <a:xfrm>
            <a:off x="5380037" y="4640262"/>
            <a:ext cx="1" cy="83820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8"/>
          <p:cNvSpPr/>
          <p:nvPr/>
        </p:nvSpPr>
        <p:spPr bwMode="auto">
          <a:xfrm>
            <a:off x="4426383" y="1936685"/>
            <a:ext cx="1948039" cy="912023"/>
          </a:xfrm>
          <a:prstGeom prst="round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(Node.Js, C#, JavaScript, TypeScript, *Java &amp; *Python)</a:t>
            </a:r>
          </a:p>
        </p:txBody>
      </p:sp>
      <p:sp>
        <p:nvSpPr>
          <p:cNvPr id="25" name="Rounded Rectangle 27"/>
          <p:cNvSpPr/>
          <p:nvPr/>
        </p:nvSpPr>
        <p:spPr bwMode="auto">
          <a:xfrm>
            <a:off x="4677092" y="3669387"/>
            <a:ext cx="1477072" cy="961431"/>
          </a:xfrm>
          <a:prstGeom prst="round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Bot Builder SDK</a:t>
            </a:r>
          </a:p>
        </p:txBody>
      </p:sp>
      <p:cxnSp>
        <p:nvCxnSpPr>
          <p:cNvPr id="26" name="Conector de seta reta 25"/>
          <p:cNvCxnSpPr>
            <a:endCxn id="24" idx="2"/>
          </p:cNvCxnSpPr>
          <p:nvPr/>
        </p:nvCxnSpPr>
        <p:spPr>
          <a:xfrm flipH="1" flipV="1">
            <a:off x="5400403" y="2848708"/>
            <a:ext cx="6866" cy="782515"/>
          </a:xfrm>
          <a:prstGeom prst="straightConnector1">
            <a:avLst/>
          </a:prstGeom>
          <a:ln w="57150">
            <a:solidFill>
              <a:schemeClr val="tx1">
                <a:alpha val="50000"/>
              </a:schemeClr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7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6573" y="2283575"/>
            <a:ext cx="1663953" cy="3502575"/>
          </a:xfrm>
          <a:prstGeom prst="rect">
            <a:avLst/>
          </a:prstGeom>
        </p:spPr>
      </p:pic>
      <p:sp>
        <p:nvSpPr>
          <p:cNvPr id="29" name="Rounded Rectangle 25"/>
          <p:cNvSpPr/>
          <p:nvPr/>
        </p:nvSpPr>
        <p:spPr bwMode="auto">
          <a:xfrm rot="16200000">
            <a:off x="7463845" y="3764741"/>
            <a:ext cx="3191809" cy="540244"/>
          </a:xfrm>
          <a:prstGeom prst="round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Bot Framework Connector</a:t>
            </a:r>
          </a:p>
        </p:txBody>
      </p:sp>
      <p:sp>
        <p:nvSpPr>
          <p:cNvPr id="30" name="Rounded Rectangle 29"/>
          <p:cNvSpPr/>
          <p:nvPr/>
        </p:nvSpPr>
        <p:spPr bwMode="auto">
          <a:xfrm>
            <a:off x="4447583" y="5555484"/>
            <a:ext cx="1821331" cy="741405"/>
          </a:xfrm>
          <a:prstGeom prst="round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Herramientas </a:t>
            </a:r>
            <a:r>
              <a: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adicionales</a:t>
            </a: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ounded Rectangle 28"/>
          <p:cNvSpPr/>
          <p:nvPr/>
        </p:nvSpPr>
        <p:spPr bwMode="auto">
          <a:xfrm>
            <a:off x="869657" y="3819933"/>
            <a:ext cx="1721708" cy="741405"/>
          </a:xfrm>
          <a:prstGeom prst="round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Lógica de Negocios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-114301" y="6664571"/>
            <a:ext cx="5477608" cy="4339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1000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* Java &amp; Python están en desarrollo</a:t>
            </a:r>
          </a:p>
        </p:txBody>
      </p:sp>
    </p:spTree>
    <p:extLst>
      <p:ext uri="{BB962C8B-B14F-4D97-AF65-F5344CB8AC3E}">
        <p14:creationId xmlns:p14="http://schemas.microsoft.com/office/powerpoint/2010/main" val="383003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PEX Template 2017 ">
  <a:themeElements>
    <a:clrScheme name="Custom 79">
      <a:dk1>
        <a:srgbClr val="353535"/>
      </a:dk1>
      <a:lt1>
        <a:srgbClr val="FFFFFF"/>
      </a:lt1>
      <a:dk2>
        <a:srgbClr val="353535"/>
      </a:dk2>
      <a:lt2>
        <a:srgbClr val="FFFFFF"/>
      </a:lt2>
      <a:accent1>
        <a:srgbClr val="FFB900"/>
      </a:accent1>
      <a:accent2>
        <a:srgbClr val="B4009E"/>
      </a:accent2>
      <a:accent3>
        <a:srgbClr val="0078D7"/>
      </a:accent3>
      <a:accent4>
        <a:srgbClr val="00BCF2"/>
      </a:accent4>
      <a:accent5>
        <a:srgbClr val="B4A0FF"/>
      </a:accent5>
      <a:accent6>
        <a:srgbClr val="00B294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71239882-4395-4F1E-A7A4-B9823733F26A}" vid="{F3DECCDB-D108-476B-BDE8-0D4C8C1A03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MediaServiceKeyPoints xmlns="16dc66bd-df5a-4495-a5c9-5e296f49988a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3D2391BFF58241AEB203BD95DC1F89" ma:contentTypeVersion="16" ma:contentTypeDescription="Create a new document." ma:contentTypeScope="" ma:versionID="bd4b5e6fa70efd11586bd069caa6259f">
  <xsd:schema xmlns:xsd="http://www.w3.org/2001/XMLSchema" xmlns:xs="http://www.w3.org/2001/XMLSchema" xmlns:p="http://schemas.microsoft.com/office/2006/metadata/properties" xmlns:ns1="http://schemas.microsoft.com/sharepoint/v3" xmlns:ns2="16dc66bd-df5a-4495-a5c9-5e296f49988a" xmlns:ns3="12239fb0-26c0-4a37-b790-6c81fba9d0fc" targetNamespace="http://schemas.microsoft.com/office/2006/metadata/properties" ma:root="true" ma:fieldsID="1236f19879e555dfdef409a5be7c6d72" ns1:_="" ns2:_="" ns3:_="">
    <xsd:import namespace="http://schemas.microsoft.com/sharepoint/v3"/>
    <xsd:import namespace="16dc66bd-df5a-4495-a5c9-5e296f49988a"/>
    <xsd:import namespace="12239fb0-26c0-4a37-b790-6c81fba9d0f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dc66bd-df5a-4495-a5c9-5e296f4998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6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239fb0-26c0-4a37-b790-6c81fba9d0f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4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5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9C5458-A72E-4627-9FFC-D350DCB4700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16dc66bd-df5a-4495-a5c9-5e296f49988a"/>
  </ds:schemaRefs>
</ds:datastoreItem>
</file>

<file path=customXml/itemProps3.xml><?xml version="1.0" encoding="utf-8"?>
<ds:datastoreItem xmlns:ds="http://schemas.openxmlformats.org/officeDocument/2006/customXml" ds:itemID="{F517AA3B-FC88-46DF-B5BA-DC6634CFCC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16dc66bd-df5a-4495-a5c9-5e296f49988a"/>
    <ds:schemaRef ds:uri="12239fb0-26c0-4a37-b790-6c81fba9d0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3134_APEX_template_r03</Template>
  <TotalTime>628</TotalTime>
  <Words>1845</Words>
  <Application>Microsoft Office PowerPoint</Application>
  <PresentationFormat>Personalizar</PresentationFormat>
  <Paragraphs>299</Paragraphs>
  <Slides>23</Slides>
  <Notes>23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2" baseType="lpstr">
      <vt:lpstr>Arial</vt:lpstr>
      <vt:lpstr>Arial Black</vt:lpstr>
      <vt:lpstr>Lucida Console</vt:lpstr>
      <vt:lpstr>Montserrat</vt:lpstr>
      <vt:lpstr>Segoe UI</vt:lpstr>
      <vt:lpstr>Segoe UI Light</vt:lpstr>
      <vt:lpstr>Segoe UI Semilight</vt:lpstr>
      <vt:lpstr>Wingdings</vt:lpstr>
      <vt:lpstr>APEX Template 2017 </vt:lpstr>
      <vt:lpstr>Creando ChatBots Inteligentes  con NLP y Node.js</vt:lpstr>
      <vt:lpstr>Breve Introducción sobre Bots</vt:lpstr>
      <vt:lpstr>Pero… ¿Qué es un Bot? </vt:lpstr>
      <vt:lpstr>¿Cuáles son las Características de un Bot?  </vt:lpstr>
      <vt:lpstr>¿Dónde encontramos los Bots / ChatBots? </vt:lpstr>
      <vt:lpstr>¿Qué NO es um Bot? </vt:lpstr>
      <vt:lpstr>Dale! Yo entendí .... Pero, ¿Cómo puedo desarrollar un Bot ?!</vt:lpstr>
      <vt:lpstr>¿Qué es Bot Framework?  </vt:lpstr>
      <vt:lpstr>Arquitectura de un Bot Framework  </vt:lpstr>
      <vt:lpstr>Breve Introducción sobre LUIS</vt:lpstr>
      <vt:lpstr>¿Qué es LUIS?   </vt:lpstr>
      <vt:lpstr>Creando modelos en LUIS  </vt:lpstr>
      <vt:lpstr>Implementando LUIS con Bot</vt:lpstr>
      <vt:lpstr>Apresentação do PowerPoint</vt:lpstr>
      <vt:lpstr>Apresentação do PowerPoint</vt:lpstr>
      <vt:lpstr>¿Qué es el servicio QnA Maker?   </vt:lpstr>
      <vt:lpstr>Modernizando el FAQ de una Empresa  </vt:lpstr>
      <vt:lpstr>Apresentação do PowerPoint</vt:lpstr>
      <vt:lpstr>Use inteligencia artificial para resolver problemas empresariales   </vt:lpstr>
      <vt:lpstr>¿Qué aprendemos hoy?</vt:lpstr>
      <vt:lpstr>Recursos Adicionales</vt:lpstr>
      <vt:lpstr>Sea un Ingeniero de I.A</vt:lpstr>
      <vt:lpstr>Apresentação do PowerPoint</vt:lpstr>
    </vt:vector>
  </TitlesOfParts>
  <Manager/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>&lt;Speech title here&gt;</dc:subject>
  <dc:creator>Trine Thogersen</dc:creator>
  <cp:keywords/>
  <dc:description>Template: _x000d_
Formatting: _x000d_
Audience Type:</dc:description>
  <cp:lastModifiedBy>Glaucia Lemos</cp:lastModifiedBy>
  <cp:revision>231</cp:revision>
  <dcterms:created xsi:type="dcterms:W3CDTF">2017-10-31T19:47:21Z</dcterms:created>
  <dcterms:modified xsi:type="dcterms:W3CDTF">2019-10-05T03:13:23Z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0x010100A33D2391BFF58241AEB203BD95DC1F89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Owner">
    <vt:lpwstr>maprende@microsoft.com</vt:lpwstr>
  </property>
  <property fmtid="{D5CDD505-2E9C-101B-9397-08002B2CF9AE}" pid="14" name="MSIP_Label_f42aa342-8706-4288-bd11-ebb85995028c_SetDate">
    <vt:lpwstr>2018-04-03T18:59:45.4491218Z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Application">
    <vt:lpwstr>Microsoft Azure Information Protection</vt:lpwstr>
  </property>
  <property fmtid="{D5CDD505-2E9C-101B-9397-08002B2CF9AE}" pid="17" name="MSIP_Label_f42aa342-8706-4288-bd11-ebb85995028c_Extended_MSFT_Method">
    <vt:lpwstr>Automatic</vt:lpwstr>
  </property>
  <property fmtid="{D5CDD505-2E9C-101B-9397-08002B2CF9AE}" pid="18" name="Sensitivity">
    <vt:lpwstr>General</vt:lpwstr>
  </property>
</Properties>
</file>